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8"/>
  </p:notesMasterIdLst>
  <p:sldIdLst>
    <p:sldId id="256" r:id="rId2"/>
    <p:sldId id="282" r:id="rId3"/>
    <p:sldId id="283" r:id="rId4"/>
    <p:sldId id="284" r:id="rId5"/>
    <p:sldId id="285"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7010400" cy="9296400"/>
  <p:embeddedFontLst>
    <p:embeddedFont>
      <p:font typeface="georgia" panose="02040502050405020303" pitchFamily="18" charset="0"/>
      <p:regular r:id="rId29"/>
      <p:bold r:id="rId30"/>
      <p:italic r:id="rId31"/>
      <p:boldItalic r:id="rId32"/>
    </p:embeddedFont>
    <p:embeddedFont>
      <p:font typeface="Century Gothic" panose="020B0502020202020204" pitchFamily="3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83441E-F70B-4871-B98C-C0F23A151B5D}">
  <a:tblStyle styleId="{A183441E-F70B-4871-B98C-C0F23A151B5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209" autoAdjust="0"/>
  </p:normalViewPr>
  <p:slideViewPr>
    <p:cSldViewPr snapToGrid="0">
      <p:cViewPr varScale="1">
        <p:scale>
          <a:sx n="80" d="100"/>
          <a:sy n="80" d="100"/>
        </p:scale>
        <p:origin x="345" y="4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8475" cy="4667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338" y="0"/>
            <a:ext cx="3038475" cy="466725"/>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675"/>
            <a:ext cx="3038475" cy="466725"/>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ucks.blogs.nytimes.com/2013/02/18/used-car-prices-vary-by-market-analysis-find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0: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Most clearly, there was an issue with the Ridge model.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It had trouble estimating the price of cars on both the high and low end of the prices.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This resulted in a model with negative r</a:t>
            </a:r>
            <a:r>
              <a:rPr lang="en-US" sz="1200" baseline="30000">
                <a:solidFill>
                  <a:schemeClr val="dk1"/>
                </a:solidFill>
                <a:latin typeface="Calibri"/>
                <a:ea typeface="Calibri"/>
                <a:cs typeface="Calibri"/>
                <a:sym typeface="Calibri"/>
              </a:rPr>
              <a:t>2</a:t>
            </a:r>
            <a:r>
              <a:rPr lang="en-US" sz="1200">
                <a:solidFill>
                  <a:schemeClr val="dk1"/>
                </a:solidFill>
                <a:latin typeface="Calibri"/>
                <a:ea typeface="Calibri"/>
                <a:cs typeface="Calibri"/>
                <a:sym typeface="Calibri"/>
              </a:rPr>
              <a:t> values and no predictive powers.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The Linear and Lasso models both suffered from some heteroscedasticity problems.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This is shown as there were more error in the higher priced cars.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This is due to our underlying data, as there were relatively few “high priced” used Hondas, so the models had a difficult time learning how to predict them.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The decision tree did not have any of these problems</a:t>
            </a:r>
            <a:endParaRPr/>
          </a:p>
        </p:txBody>
      </p:sp>
      <p:sp>
        <p:nvSpPr>
          <p:cNvPr id="220" name="Google Shape;220;p10: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1: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We first ran a ranked feature to find the ideal number of features for each model</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Most notably, decision tree model worked best on only 2 features</a:t>
            </a:r>
            <a:endParaRPr/>
          </a:p>
        </p:txBody>
      </p:sp>
      <p:sp>
        <p:nvSpPr>
          <p:cNvPr id="230" name="Google Shape;230;p11: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12: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We ran a recursive feature elimination to find which features to drop.</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First, the ranked feature suggested we eliminate at least some features for each model.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Second, each model had different features that were recommended to be eliminated.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While feature selection recommended that different features be eliminated for each model, there were some things that were consistent across all models.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Our features can be categorized into two different categories: data describing the car or data describing the location the car is sold in.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After feature selection, all models except the decision tree kept some of the features that described the car and the location.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The decision tree model only kept the model year of the car and the make of the car</a:t>
            </a:r>
            <a:endParaRPr/>
          </a:p>
        </p:txBody>
      </p:sp>
      <p:sp>
        <p:nvSpPr>
          <p:cNvPr id="240" name="Google Shape;240;p12: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3: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For the Lasso and Ridge model, we used the AlphaSelection function and for the Decision Tree model, we used the validation curve to find the ideal depth of the decision tree.  </a:t>
            </a:r>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For the Lasso model, we found an ideal alpha of 0.1.  </a:t>
            </a:r>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For the Ridge model, we found an ideal alpha of 0.004. </a:t>
            </a:r>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 For the Decision Tree model, we found an ideal max depth of 8, as at any deeper, there stopped being a distinguishable increase after 8 and any more would leave us at a risk of overfitting.</a:t>
            </a:r>
            <a:endParaRPr/>
          </a:p>
          <a:p>
            <a:pPr marL="0" lvl="0" indent="0" algn="l" rtl="0">
              <a:spcBef>
                <a:spcPts val="0"/>
              </a:spcBef>
              <a:spcAft>
                <a:spcPts val="0"/>
              </a:spcAft>
              <a:buNone/>
            </a:pPr>
            <a:endParaRPr/>
          </a:p>
        </p:txBody>
      </p:sp>
      <p:sp>
        <p:nvSpPr>
          <p:cNvPr id="247" name="Google Shape;247;p13: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14: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The Lasso model performed the least well, which is due to the issues we found earlier in predicting the price of the highest and lowest price models.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Given the success of the Linear and Ridge models, which use both location and car based features, we are able to conclude that both the features of a used car and the location it is sold in have an effect on the price the car is sold for.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However, the Decision Tree model was the most successful model, which points out that the year and the model of the used car are clearly the most significant determinants of the price. </a:t>
            </a:r>
            <a:endParaRPr/>
          </a:p>
        </p:txBody>
      </p:sp>
      <p:sp>
        <p:nvSpPr>
          <p:cNvPr id="257" name="Google Shape;257;p14: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5: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6: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1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7: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1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8: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1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9: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1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Purchasing a used vehicle can be a daunting prospect to any potential buyer.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Beyond having preferences for a particular make, model, and car color, a buyer must assess and weigh other features when researching purchase options.  These additional features are often traits related specifically to a vehicle (</a:t>
            </a:r>
            <a:r>
              <a:rPr lang="en-US" sz="1200" i="1" kern="1200" dirty="0"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vehicles’ year, mileage, etc.), but are there outside factors – such as the geographic market in which the car is sold, or perhaps local economic conditions related to wealth and income – that may help drive a vehicle’s listing price?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2013 analysis of vehicles listed on CarGurus.com found that “less-expensive markets tend to be the most heavily populated urban areas, where there are more car dealerships and thus more competition.” </a:t>
            </a:r>
          </a:p>
          <a:p>
            <a:r>
              <a:rPr lang="en-US" sz="1200" kern="1200" dirty="0" smtClean="0">
                <a:solidFill>
                  <a:schemeClr val="tx1"/>
                </a:solidFill>
                <a:effectLst/>
                <a:latin typeface="+mn-lt"/>
                <a:ea typeface="+mn-ea"/>
                <a:cs typeface="+mn-cs"/>
              </a:rPr>
              <a:t>The aim of our project is to blend used vehicle listings data with geographic and income data to identify variables that can help predict a used vehicle’s listing price.  We also set out to determine whether a significant difference can be found between vehicle listings in metropolitan (</a:t>
            </a:r>
            <a:r>
              <a:rPr lang="en-US" sz="1200" i="1" kern="1200" dirty="0"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heavily populated urban areas) and non-metropolitan localities.</a:t>
            </a:r>
          </a:p>
          <a:p>
            <a:r>
              <a:rPr lang="en-US" sz="1200" u="sng" kern="1200" dirty="0" smtClean="0">
                <a:solidFill>
                  <a:schemeClr val="tx1"/>
                </a:solidFill>
                <a:effectLst/>
                <a:latin typeface="+mn-lt"/>
                <a:ea typeface="+mn-ea"/>
                <a:cs typeface="+mn-cs"/>
                <a:hlinkClick r:id="rId3"/>
              </a:rPr>
              <a:t>https://bucks.blogs.nytimes.com/2013/02/18/used-car-prices-vary-by-market-analysis-finds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D888022-7568-4A5D-A075-F87C9A348223}" type="slidenum">
              <a:rPr lang="en-US" smtClean="0"/>
              <a:t>2</a:t>
            </a:fld>
            <a:endParaRPr lang="en-US"/>
          </a:p>
        </p:txBody>
      </p:sp>
    </p:spTree>
    <p:extLst>
      <p:ext uri="{BB962C8B-B14F-4D97-AF65-F5344CB8AC3E}">
        <p14:creationId xmlns:p14="http://schemas.microsoft.com/office/powerpoint/2010/main" val="1958349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0: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4abd1d5cd1_0_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4abd1d5cd1_0_2:notes"/>
          <p:cNvSpPr txBox="1">
            <a:spLocks noGrp="1"/>
          </p:cNvSpPr>
          <p:nvPr>
            <p:ph type="body" idx="1"/>
          </p:nvPr>
        </p:nvSpPr>
        <p:spPr>
          <a:xfrm>
            <a:off x="701675" y="4473575"/>
            <a:ext cx="5607000" cy="36609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When compared across the US, used cars price was almost the same for each model.</a:t>
            </a:r>
            <a:endParaRPr/>
          </a:p>
          <a:p>
            <a:pPr marL="0" lvl="0" indent="0" algn="l" rtl="0">
              <a:lnSpc>
                <a:spcPct val="115000"/>
              </a:lnSpc>
              <a:spcBef>
                <a:spcPts val="0"/>
              </a:spcBef>
              <a:spcAft>
                <a:spcPts val="0"/>
              </a:spcAft>
              <a:buClr>
                <a:schemeClr val="dk1"/>
              </a:buClr>
              <a:buSzPts val="1100"/>
              <a:buFont typeface="Arial"/>
              <a:buNone/>
            </a:pPr>
            <a:r>
              <a:rPr lang="en-US"/>
              <a:t>After all the numbers was crushed and we after we try various models and feature tuning, no one region saw a significant change in price for each used vehicle model</a:t>
            </a:r>
            <a:endParaRPr/>
          </a:p>
          <a:p>
            <a:pPr marL="0" lvl="0" indent="0" algn="l" rtl="0">
              <a:spcBef>
                <a:spcPts val="0"/>
              </a:spcBef>
              <a:spcAft>
                <a:spcPts val="0"/>
              </a:spcAft>
              <a:buNone/>
            </a:pPr>
            <a:endParaRPr/>
          </a:p>
        </p:txBody>
      </p:sp>
      <p:sp>
        <p:nvSpPr>
          <p:cNvPr id="308" name="Google Shape;308;g4abd1d5cd1_0_2:notes"/>
          <p:cNvSpPr txBox="1">
            <a:spLocks noGrp="1"/>
          </p:cNvSpPr>
          <p:nvPr>
            <p:ph type="sldNum" idx="12"/>
          </p:nvPr>
        </p:nvSpPr>
        <p:spPr>
          <a:xfrm>
            <a:off x="3970338" y="8829675"/>
            <a:ext cx="3038400" cy="46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4abd1d5cd1_0_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4abd1d5cd1_0_8:notes"/>
          <p:cNvSpPr txBox="1">
            <a:spLocks noGrp="1"/>
          </p:cNvSpPr>
          <p:nvPr>
            <p:ph type="body" idx="1"/>
          </p:nvPr>
        </p:nvSpPr>
        <p:spPr>
          <a:xfrm>
            <a:off x="701675" y="4473575"/>
            <a:ext cx="5607000" cy="36609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t>The codes were ran on another vehicle model (Chevrolet), and the number did not changed</a:t>
            </a:r>
            <a:endParaRPr/>
          </a:p>
        </p:txBody>
      </p:sp>
      <p:sp>
        <p:nvSpPr>
          <p:cNvPr id="315" name="Google Shape;315;g4abd1d5cd1_0_8:notes"/>
          <p:cNvSpPr txBox="1">
            <a:spLocks noGrp="1"/>
          </p:cNvSpPr>
          <p:nvPr>
            <p:ph type="sldNum" idx="12"/>
          </p:nvPr>
        </p:nvSpPr>
        <p:spPr>
          <a:xfrm>
            <a:off x="3970338" y="8829675"/>
            <a:ext cx="3038400" cy="46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abd1d5cd1_0_3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4abd1d5cd1_0_30:notes"/>
          <p:cNvSpPr txBox="1">
            <a:spLocks noGrp="1"/>
          </p:cNvSpPr>
          <p:nvPr>
            <p:ph type="body" idx="1"/>
          </p:nvPr>
        </p:nvSpPr>
        <p:spPr>
          <a:xfrm>
            <a:off x="701675" y="4473575"/>
            <a:ext cx="5607000" cy="36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4abd1d5cd1_0_30:notes"/>
          <p:cNvSpPr txBox="1">
            <a:spLocks noGrp="1"/>
          </p:cNvSpPr>
          <p:nvPr>
            <p:ph type="sldNum" idx="12"/>
          </p:nvPr>
        </p:nvSpPr>
        <p:spPr>
          <a:xfrm>
            <a:off x="3970338" y="8829675"/>
            <a:ext cx="3038400" cy="46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4abd1d5cd1_0_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4abd1d5cd1_0_20:notes"/>
          <p:cNvSpPr txBox="1">
            <a:spLocks noGrp="1"/>
          </p:cNvSpPr>
          <p:nvPr>
            <p:ph type="body" idx="1"/>
          </p:nvPr>
        </p:nvSpPr>
        <p:spPr>
          <a:xfrm>
            <a:off x="701675" y="4473575"/>
            <a:ext cx="5607000" cy="36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solidFill>
                  <a:srgbClr val="222222"/>
                </a:solidFill>
                <a:latin typeface="Arial"/>
                <a:ea typeface="Arial"/>
                <a:cs typeface="Arial"/>
                <a:sym typeface="Arial"/>
              </a:rPr>
              <a:t>On average, you won't see much of a difference (as either a monetary amount or percentage) between a vehicle sold in a Metropolitan versus a non-Metropolitan market.  With our dataset, the Honda Odyssey (a minivan) seems to be an outlier as we do see a significant difference.</a:t>
            </a:r>
            <a:endParaRPr sz="1100">
              <a:solidFill>
                <a:srgbClr val="222222"/>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solidFill>
                <a:srgbClr val="222222"/>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solidFill>
                  <a:srgbClr val="222222"/>
                </a:solidFill>
                <a:latin typeface="Arial"/>
                <a:ea typeface="Arial"/>
                <a:cs typeface="Arial"/>
                <a:sym typeface="Arial"/>
              </a:rPr>
              <a:t>Also of interest, a Honda Accord is about 7% more expensive in a metropolitan market but an Accord Hybrid is 7% more expensive in a </a:t>
            </a:r>
            <a:r>
              <a:rPr lang="en-US" sz="1100" i="1">
                <a:solidFill>
                  <a:srgbClr val="222222"/>
                </a:solidFill>
                <a:latin typeface="Arial"/>
                <a:ea typeface="Arial"/>
                <a:cs typeface="Arial"/>
                <a:sym typeface="Arial"/>
              </a:rPr>
              <a:t>non</a:t>
            </a:r>
            <a:r>
              <a:rPr lang="en-US" sz="1100">
                <a:solidFill>
                  <a:srgbClr val="222222"/>
                </a:solidFill>
                <a:latin typeface="Arial"/>
                <a:ea typeface="Arial"/>
                <a:cs typeface="Arial"/>
                <a:sym typeface="Arial"/>
              </a:rPr>
              <a:t>-Metropolitan market.</a:t>
            </a:r>
            <a:endParaRPr sz="1100">
              <a:solidFill>
                <a:srgbClr val="222222"/>
              </a:solidFill>
              <a:latin typeface="Arial"/>
              <a:ea typeface="Arial"/>
              <a:cs typeface="Arial"/>
              <a:sym typeface="Arial"/>
            </a:endParaRPr>
          </a:p>
          <a:p>
            <a:pPr marL="0" lvl="0" indent="0" algn="l" rtl="0">
              <a:spcBef>
                <a:spcPts val="0"/>
              </a:spcBef>
              <a:spcAft>
                <a:spcPts val="0"/>
              </a:spcAft>
              <a:buNone/>
            </a:pPr>
            <a:endParaRPr/>
          </a:p>
        </p:txBody>
      </p:sp>
      <p:sp>
        <p:nvSpPr>
          <p:cNvPr id="329" name="Google Shape;329;g4abd1d5cd1_0_20:notes"/>
          <p:cNvSpPr txBox="1">
            <a:spLocks noGrp="1"/>
          </p:cNvSpPr>
          <p:nvPr>
            <p:ph type="sldNum" idx="12"/>
          </p:nvPr>
        </p:nvSpPr>
        <p:spPr>
          <a:xfrm>
            <a:off x="3970338" y="8829675"/>
            <a:ext cx="3038400" cy="46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abc513174_2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abc513174_2_0:notes"/>
          <p:cNvSpPr txBox="1">
            <a:spLocks noGrp="1"/>
          </p:cNvSpPr>
          <p:nvPr>
            <p:ph type="body" idx="1"/>
          </p:nvPr>
        </p:nvSpPr>
        <p:spPr>
          <a:xfrm>
            <a:off x="701675" y="4473575"/>
            <a:ext cx="5607000" cy="36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4abc513174_2_0:notes"/>
          <p:cNvSpPr txBox="1">
            <a:spLocks noGrp="1"/>
          </p:cNvSpPr>
          <p:nvPr>
            <p:ph type="sldNum" idx="12"/>
          </p:nvPr>
        </p:nvSpPr>
        <p:spPr>
          <a:xfrm>
            <a:off x="3970338" y="8829675"/>
            <a:ext cx="3038400" cy="46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888022-7568-4A5D-A075-F87C9A348223}" type="slidenum">
              <a:rPr lang="en-US" smtClean="0"/>
              <a:t>3</a:t>
            </a:fld>
            <a:endParaRPr lang="en-US"/>
          </a:p>
        </p:txBody>
      </p:sp>
    </p:spTree>
    <p:extLst>
      <p:ext uri="{BB962C8B-B14F-4D97-AF65-F5344CB8AC3E}">
        <p14:creationId xmlns:p14="http://schemas.microsoft.com/office/powerpoint/2010/main" val="1597711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888022-7568-4A5D-A075-F87C9A348223}" type="slidenum">
              <a:rPr lang="en-US" smtClean="0"/>
              <a:t>5</a:t>
            </a:fld>
            <a:endParaRPr lang="en-US"/>
          </a:p>
        </p:txBody>
      </p:sp>
    </p:spTree>
    <p:extLst>
      <p:ext uri="{BB962C8B-B14F-4D97-AF65-F5344CB8AC3E}">
        <p14:creationId xmlns:p14="http://schemas.microsoft.com/office/powerpoint/2010/main" val="2908256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6: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8: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abc723772_0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abc723772_0_0:notes"/>
          <p:cNvSpPr txBox="1">
            <a:spLocks noGrp="1"/>
          </p:cNvSpPr>
          <p:nvPr>
            <p:ph type="body" idx="1"/>
          </p:nvPr>
        </p:nvSpPr>
        <p:spPr>
          <a:xfrm>
            <a:off x="701675" y="4473575"/>
            <a:ext cx="5607000" cy="36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4abc723772_0_0:notes"/>
          <p:cNvSpPr txBox="1">
            <a:spLocks noGrp="1"/>
          </p:cNvSpPr>
          <p:nvPr>
            <p:ph type="sldNum" idx="12"/>
          </p:nvPr>
        </p:nvSpPr>
        <p:spPr>
          <a:xfrm>
            <a:off x="3970338" y="8829675"/>
            <a:ext cx="3038400" cy="46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751012" y="609601"/>
            <a:ext cx="8676222" cy="3200400"/>
          </a:xfrm>
          <a:prstGeom prst="rect">
            <a:avLst/>
          </a:prstGeom>
          <a:noFill/>
          <a:ln>
            <a:noFill/>
          </a:ln>
        </p:spPr>
        <p:txBody>
          <a:bodyPr spcFirstLastPara="1" wrap="square" lIns="91425" tIns="45700" rIns="91425" bIns="45700" anchor="b" anchorCtr="0"/>
          <a:lstStyle>
            <a:lvl1pPr lvl="0" algn="ctr">
              <a:spcBef>
                <a:spcPts val="0"/>
              </a:spcBef>
              <a:spcAft>
                <a:spcPts val="0"/>
              </a:spcAft>
              <a:buClr>
                <a:schemeClr val="dk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751012" y="3886200"/>
            <a:ext cx="8676222" cy="1905000"/>
          </a:xfrm>
          <a:prstGeom prst="rect">
            <a:avLst/>
          </a:prstGeom>
          <a:noFill/>
          <a:ln>
            <a:noFill/>
          </a:ln>
        </p:spPr>
        <p:txBody>
          <a:bodyPr spcFirstLastPara="1" wrap="square" lIns="91425" tIns="45700" rIns="91425" bIns="45700" anchor="t" anchorCtr="0"/>
          <a:lstStyle>
            <a:lvl1pPr lvl="0" algn="ctr">
              <a:spcBef>
                <a:spcPts val="420"/>
              </a:spcBef>
              <a:spcAft>
                <a:spcPts val="0"/>
              </a:spcAft>
              <a:buSzPts val="2100"/>
              <a:buNone/>
              <a:defRPr sz="2100">
                <a:solidFill>
                  <a:schemeClr val="dk1"/>
                </a:solidFill>
              </a:defRPr>
            </a:lvl1pPr>
            <a:lvl2pPr lvl="1" algn="ctr">
              <a:spcBef>
                <a:spcPts val="600"/>
              </a:spcBef>
              <a:spcAft>
                <a:spcPts val="0"/>
              </a:spcAft>
              <a:buSzPts val="1800"/>
              <a:buNone/>
              <a:defRPr>
                <a:solidFill>
                  <a:srgbClr val="888888"/>
                </a:solidFill>
              </a:defRPr>
            </a:lvl2pPr>
            <a:lvl3pPr lvl="2" algn="ctr">
              <a:spcBef>
                <a:spcPts val="600"/>
              </a:spcBef>
              <a:spcAft>
                <a:spcPts val="0"/>
              </a:spcAft>
              <a:buSzPts val="1600"/>
              <a:buNone/>
              <a:defRPr>
                <a:solidFill>
                  <a:srgbClr val="888888"/>
                </a:solidFill>
              </a:defRPr>
            </a:lvl3pPr>
            <a:lvl4pPr lvl="3" algn="ctr">
              <a:spcBef>
                <a:spcPts val="600"/>
              </a:spcBef>
              <a:spcAft>
                <a:spcPts val="0"/>
              </a:spcAft>
              <a:buSzPts val="1400"/>
              <a:buNone/>
              <a:defRPr>
                <a:solidFill>
                  <a:srgbClr val="888888"/>
                </a:solidFill>
              </a:defRPr>
            </a:lvl4pPr>
            <a:lvl5pPr lvl="4" algn="ctr">
              <a:spcBef>
                <a:spcPts val="600"/>
              </a:spcBef>
              <a:spcAft>
                <a:spcPts val="0"/>
              </a:spcAft>
              <a:buSzPts val="1400"/>
              <a:buNone/>
              <a:defRPr>
                <a:solidFill>
                  <a:srgbClr val="888888"/>
                </a:solidFill>
              </a:defRPr>
            </a:lvl5pPr>
            <a:lvl6pPr lvl="5" algn="ctr">
              <a:spcBef>
                <a:spcPts val="600"/>
              </a:spcBef>
              <a:spcAft>
                <a:spcPts val="0"/>
              </a:spcAft>
              <a:buSzPts val="1200"/>
              <a:buNone/>
              <a:defRPr>
                <a:solidFill>
                  <a:srgbClr val="888888"/>
                </a:solidFill>
              </a:defRPr>
            </a:lvl6pPr>
            <a:lvl7pPr lvl="6" algn="ctr">
              <a:spcBef>
                <a:spcPts val="600"/>
              </a:spcBef>
              <a:spcAft>
                <a:spcPts val="0"/>
              </a:spcAft>
              <a:buSzPts val="1200"/>
              <a:buNone/>
              <a:defRPr>
                <a:solidFill>
                  <a:srgbClr val="888888"/>
                </a:solidFill>
              </a:defRPr>
            </a:lvl7pPr>
            <a:lvl8pPr lvl="7" algn="ctr">
              <a:spcBef>
                <a:spcPts val="600"/>
              </a:spcBef>
              <a:spcAft>
                <a:spcPts val="0"/>
              </a:spcAft>
              <a:buSzPts val="1200"/>
              <a:buNone/>
              <a:defRPr>
                <a:solidFill>
                  <a:srgbClr val="888888"/>
                </a:solidFill>
              </a:defRPr>
            </a:lvl8pPr>
            <a:lvl9pPr lvl="8" algn="ctr">
              <a:spcBef>
                <a:spcPts val="600"/>
              </a:spcBef>
              <a:spcAft>
                <a:spcPts val="600"/>
              </a:spcAft>
              <a:buSzPts val="1200"/>
              <a:buNone/>
              <a:defRPr>
                <a:solidFill>
                  <a:srgbClr val="888888"/>
                </a:solidFill>
              </a:defRPr>
            </a:lvl9pPr>
          </a:lstStyle>
          <a:p>
            <a:endParaRPr/>
          </a:p>
        </p:txBody>
      </p:sp>
      <p:sp>
        <p:nvSpPr>
          <p:cNvPr id="18" name="Google Shape;18;p2"/>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1141413" y="4732865"/>
            <a:ext cx="9906000" cy="566738"/>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a:spLocks noGrp="1"/>
          </p:cNvSpPr>
          <p:nvPr>
            <p:ph type="pic" idx="2"/>
          </p:nvPr>
        </p:nvSpPr>
        <p:spPr>
          <a:xfrm>
            <a:off x="1979612" y="932112"/>
            <a:ext cx="8225944" cy="3164976"/>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lstStyle>
            <a:lvl1pPr marR="0" lvl="0" algn="ctr" rtl="0">
              <a:spcBef>
                <a:spcPts val="32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1pPr>
            <a:lvl2pPr marR="0" lvl="1"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2pPr>
            <a:lvl3pPr marR="0" lvl="2"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3pPr>
            <a:lvl4pPr marR="0" lvl="3"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4pPr>
            <a:lvl5pPr marR="0" lvl="4"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5pPr>
            <a:lvl6pPr marR="0" lvl="5"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6pPr>
            <a:lvl7pPr marR="0" lvl="6"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7pPr>
            <a:lvl8pPr marR="0" lvl="7"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8pPr>
            <a:lvl9pPr marR="0" lvl="8" algn="l" rtl="0">
              <a:spcBef>
                <a:spcPts val="600"/>
              </a:spcBef>
              <a:spcAft>
                <a:spcPts val="60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9pPr>
          </a:lstStyle>
          <a:p>
            <a:endParaRPr/>
          </a:p>
        </p:txBody>
      </p:sp>
      <p:sp>
        <p:nvSpPr>
          <p:cNvPr id="75" name="Google Shape;75;p11"/>
          <p:cNvSpPr txBox="1">
            <a:spLocks noGrp="1"/>
          </p:cNvSpPr>
          <p:nvPr>
            <p:ph type="body" idx="1"/>
          </p:nvPr>
        </p:nvSpPr>
        <p:spPr>
          <a:xfrm>
            <a:off x="1141413" y="5299603"/>
            <a:ext cx="9906000" cy="493712"/>
          </a:xfrm>
          <a:prstGeom prst="rect">
            <a:avLst/>
          </a:prstGeom>
          <a:noFill/>
          <a:ln>
            <a:noFill/>
          </a:ln>
        </p:spPr>
        <p:txBody>
          <a:bodyPr spcFirstLastPara="1" wrap="square" lIns="91425" tIns="45700" rIns="91425" bIns="45700" anchor="ctr" anchorCtr="0"/>
          <a:lstStyle>
            <a:lvl1pPr marL="457200" lvl="0" indent="-228600" algn="l">
              <a:spcBef>
                <a:spcPts val="280"/>
              </a:spcBef>
              <a:spcAft>
                <a:spcPts val="0"/>
              </a:spcAft>
              <a:buSzPts val="1400"/>
              <a:buNone/>
              <a:defRPr sz="14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76" name="Google Shape;76;p11"/>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a:off x="1141412" y="609601"/>
            <a:ext cx="9905999" cy="3124199"/>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3200"/>
              <a:buFont typeface="Century Gothic"/>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body" idx="1"/>
          </p:nvPr>
        </p:nvSpPr>
        <p:spPr>
          <a:xfrm>
            <a:off x="1141411" y="4343400"/>
            <a:ext cx="9906000" cy="1447800"/>
          </a:xfrm>
          <a:prstGeom prst="rect">
            <a:avLst/>
          </a:prstGeom>
          <a:noFill/>
          <a:ln>
            <a:noFill/>
          </a:ln>
        </p:spPr>
        <p:txBody>
          <a:bodyPr spcFirstLastPara="1" wrap="square" lIns="91425" tIns="45700" rIns="91425" bIns="45700" anchor="ctr" anchorCtr="0"/>
          <a:lstStyle>
            <a:lvl1pPr marL="457200" lvl="0" indent="-228600" algn="l">
              <a:spcBef>
                <a:spcPts val="400"/>
              </a:spcBef>
              <a:spcAft>
                <a:spcPts val="0"/>
              </a:spcAft>
              <a:buSzPts val="2000"/>
              <a:buNone/>
              <a:defRPr sz="2000">
                <a:solidFill>
                  <a:schemeClr val="dk1"/>
                </a:solidFill>
              </a:defRPr>
            </a:lvl1pPr>
            <a:lvl2pPr marL="914400" lvl="1" indent="-228600" algn="l">
              <a:spcBef>
                <a:spcPts val="600"/>
              </a:spcBef>
              <a:spcAft>
                <a:spcPts val="0"/>
              </a:spcAft>
              <a:buSzPts val="1800"/>
              <a:buNone/>
              <a:defRPr sz="1800">
                <a:solidFill>
                  <a:srgbClr val="888888"/>
                </a:solidFill>
              </a:defRPr>
            </a:lvl2pPr>
            <a:lvl3pPr marL="1371600" lvl="2" indent="-228600" algn="l">
              <a:spcBef>
                <a:spcPts val="600"/>
              </a:spcBef>
              <a:spcAft>
                <a:spcPts val="0"/>
              </a:spcAft>
              <a:buSzPts val="1600"/>
              <a:buNone/>
              <a:defRPr sz="1600">
                <a:solidFill>
                  <a:srgbClr val="888888"/>
                </a:solidFill>
              </a:defRPr>
            </a:lvl3pPr>
            <a:lvl4pPr marL="1828800" lvl="3" indent="-228600" algn="l">
              <a:spcBef>
                <a:spcPts val="600"/>
              </a:spcBef>
              <a:spcAft>
                <a:spcPts val="0"/>
              </a:spcAft>
              <a:buSzPts val="1400"/>
              <a:buNone/>
              <a:defRPr sz="1400">
                <a:solidFill>
                  <a:srgbClr val="888888"/>
                </a:solidFill>
              </a:defRPr>
            </a:lvl4pPr>
            <a:lvl5pPr marL="2286000" lvl="4" indent="-228600" algn="l">
              <a:spcBef>
                <a:spcPts val="600"/>
              </a:spcBef>
              <a:spcAft>
                <a:spcPts val="0"/>
              </a:spcAft>
              <a:buSzPts val="1400"/>
              <a:buNone/>
              <a:defRPr sz="1400">
                <a:solidFill>
                  <a:srgbClr val="888888"/>
                </a:solidFill>
              </a:defRPr>
            </a:lvl5pPr>
            <a:lvl6pPr marL="2743200" lvl="5" indent="-228600" algn="l">
              <a:spcBef>
                <a:spcPts val="600"/>
              </a:spcBef>
              <a:spcAft>
                <a:spcPts val="0"/>
              </a:spcAft>
              <a:buSzPts val="1400"/>
              <a:buNone/>
              <a:defRPr sz="1400">
                <a:solidFill>
                  <a:srgbClr val="888888"/>
                </a:solidFill>
              </a:defRPr>
            </a:lvl6pPr>
            <a:lvl7pPr marL="3200400" lvl="6" indent="-228600" algn="l">
              <a:spcBef>
                <a:spcPts val="600"/>
              </a:spcBef>
              <a:spcAft>
                <a:spcPts val="0"/>
              </a:spcAft>
              <a:buSzPts val="1400"/>
              <a:buNone/>
              <a:defRPr sz="1400">
                <a:solidFill>
                  <a:srgbClr val="888888"/>
                </a:solidFill>
              </a:defRPr>
            </a:lvl7pPr>
            <a:lvl8pPr marL="3657600" lvl="7" indent="-228600" algn="l">
              <a:spcBef>
                <a:spcPts val="600"/>
              </a:spcBef>
              <a:spcAft>
                <a:spcPts val="0"/>
              </a:spcAft>
              <a:buSzPts val="1400"/>
              <a:buNone/>
              <a:defRPr sz="1400">
                <a:solidFill>
                  <a:srgbClr val="888888"/>
                </a:solidFill>
              </a:defRPr>
            </a:lvl8pPr>
            <a:lvl9pPr marL="4114800" lvl="8" indent="-228600" algn="l">
              <a:spcBef>
                <a:spcPts val="600"/>
              </a:spcBef>
              <a:spcAft>
                <a:spcPts val="600"/>
              </a:spcAft>
              <a:buSzPts val="1400"/>
              <a:buNone/>
              <a:defRPr sz="1400">
                <a:solidFill>
                  <a:srgbClr val="888888"/>
                </a:solidFill>
              </a:defRPr>
            </a:lvl9pPr>
          </a:lstStyle>
          <a:p>
            <a:endParaRPr/>
          </a:p>
        </p:txBody>
      </p:sp>
      <p:sp>
        <p:nvSpPr>
          <p:cNvPr id="82" name="Google Shape;82;p12"/>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5"/>
        <p:cNvGrpSpPr/>
        <p:nvPr/>
      </p:nvGrpSpPr>
      <p:grpSpPr>
        <a:xfrm>
          <a:off x="0" y="0"/>
          <a:ext cx="0" cy="0"/>
          <a:chOff x="0" y="0"/>
          <a:chExt cx="0" cy="0"/>
        </a:xfrm>
      </p:grpSpPr>
      <p:sp>
        <p:nvSpPr>
          <p:cNvPr id="86" name="Google Shape;86;p13"/>
          <p:cNvSpPr txBox="1"/>
          <p:nvPr/>
        </p:nvSpPr>
        <p:spPr>
          <a:xfrm>
            <a:off x="836612" y="786824"/>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8000"/>
              <a:buFont typeface="Century Gothic"/>
              <a:buNone/>
            </a:pPr>
            <a:r>
              <a:rPr lang="en-US" sz="8000" b="0" cap="none">
                <a:solidFill>
                  <a:schemeClr val="accent1"/>
                </a:solidFill>
                <a:latin typeface="Century Gothic"/>
                <a:ea typeface="Century Gothic"/>
                <a:cs typeface="Century Gothic"/>
                <a:sym typeface="Century Gothic"/>
              </a:rPr>
              <a:t>“</a:t>
            </a:r>
            <a:endParaRPr/>
          </a:p>
        </p:txBody>
      </p:sp>
      <p:sp>
        <p:nvSpPr>
          <p:cNvPr id="87" name="Google Shape;87;p13"/>
          <p:cNvSpPr txBox="1"/>
          <p:nvPr/>
        </p:nvSpPr>
        <p:spPr>
          <a:xfrm>
            <a:off x="10437812"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accent1"/>
              </a:buClr>
              <a:buSzPts val="8000"/>
              <a:buFont typeface="Century Gothic"/>
              <a:buNone/>
            </a:pPr>
            <a:r>
              <a:rPr lang="en-US" sz="8000" b="0" cap="none">
                <a:solidFill>
                  <a:schemeClr val="accent1"/>
                </a:solidFill>
                <a:latin typeface="Century Gothic"/>
                <a:ea typeface="Century Gothic"/>
                <a:cs typeface="Century Gothic"/>
                <a:sym typeface="Century Gothic"/>
              </a:rPr>
              <a:t>”</a:t>
            </a:r>
            <a:endParaRPr/>
          </a:p>
        </p:txBody>
      </p:sp>
      <p:sp>
        <p:nvSpPr>
          <p:cNvPr id="88" name="Google Shape;88;p13"/>
          <p:cNvSpPr txBox="1">
            <a:spLocks noGrp="1"/>
          </p:cNvSpPr>
          <p:nvPr>
            <p:ph type="title"/>
          </p:nvPr>
        </p:nvSpPr>
        <p:spPr>
          <a:xfrm>
            <a:off x="1446213" y="609601"/>
            <a:ext cx="9296398" cy="2743199"/>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3200"/>
              <a:buFont typeface="Century Gothic"/>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body" idx="1"/>
          </p:nvPr>
        </p:nvSpPr>
        <p:spPr>
          <a:xfrm>
            <a:off x="1674812" y="3352800"/>
            <a:ext cx="8839202" cy="381000"/>
          </a:xfrm>
          <a:prstGeom prst="rect">
            <a:avLst/>
          </a:prstGeom>
          <a:noFill/>
          <a:ln>
            <a:noFill/>
          </a:ln>
        </p:spPr>
        <p:txBody>
          <a:bodyPr spcFirstLastPara="1" wrap="square" lIns="91425" tIns="45700" rIns="91425" bIns="45700" anchor="ctr" anchorCtr="0"/>
          <a:lstStyle>
            <a:lvl1pPr marL="457200" lvl="0" indent="-228600" algn="l">
              <a:spcBef>
                <a:spcPts val="400"/>
              </a:spcBef>
              <a:spcAft>
                <a:spcPts val="0"/>
              </a:spcAft>
              <a:buSzPts val="2000"/>
              <a:buFont typeface="Century Gothic"/>
              <a:buNone/>
              <a:defRPr/>
            </a:lvl1pPr>
            <a:lvl2pPr marL="914400" lvl="1" indent="-228600" algn="l">
              <a:spcBef>
                <a:spcPts val="600"/>
              </a:spcBef>
              <a:spcAft>
                <a:spcPts val="0"/>
              </a:spcAft>
              <a:buSzPts val="1800"/>
              <a:buFont typeface="Century Gothic"/>
              <a:buNone/>
              <a:defRPr/>
            </a:lvl2pPr>
            <a:lvl3pPr marL="1371600" lvl="2" indent="-228600" algn="l">
              <a:spcBef>
                <a:spcPts val="600"/>
              </a:spcBef>
              <a:spcAft>
                <a:spcPts val="0"/>
              </a:spcAft>
              <a:buSzPts val="1600"/>
              <a:buFont typeface="Century Gothic"/>
              <a:buNone/>
              <a:defRPr/>
            </a:lvl3pPr>
            <a:lvl4pPr marL="1828800" lvl="3" indent="-228600" algn="l">
              <a:spcBef>
                <a:spcPts val="600"/>
              </a:spcBef>
              <a:spcAft>
                <a:spcPts val="0"/>
              </a:spcAft>
              <a:buSzPts val="1400"/>
              <a:buFont typeface="Century Gothic"/>
              <a:buNone/>
              <a:defRPr/>
            </a:lvl4pPr>
            <a:lvl5pPr marL="2286000" lvl="4" indent="-228600" algn="l">
              <a:spcBef>
                <a:spcPts val="600"/>
              </a:spcBef>
              <a:spcAft>
                <a:spcPts val="0"/>
              </a:spcAft>
              <a:buSzPts val="1400"/>
              <a:buFont typeface="Century Gothic"/>
              <a:buNone/>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90" name="Google Shape;90;p13"/>
          <p:cNvSpPr txBox="1">
            <a:spLocks noGrp="1"/>
          </p:cNvSpPr>
          <p:nvPr>
            <p:ph type="body" idx="2"/>
          </p:nvPr>
        </p:nvSpPr>
        <p:spPr>
          <a:xfrm>
            <a:off x="1141411" y="4343400"/>
            <a:ext cx="9906000" cy="1447800"/>
          </a:xfrm>
          <a:prstGeom prst="rect">
            <a:avLst/>
          </a:prstGeom>
          <a:noFill/>
          <a:ln>
            <a:noFill/>
          </a:ln>
        </p:spPr>
        <p:txBody>
          <a:bodyPr spcFirstLastPara="1" wrap="square" lIns="91425" tIns="45700" rIns="91425" bIns="45700" anchor="ctr" anchorCtr="0"/>
          <a:lstStyle>
            <a:lvl1pPr marL="457200" lvl="0" indent="-228600" algn="l">
              <a:spcBef>
                <a:spcPts val="400"/>
              </a:spcBef>
              <a:spcAft>
                <a:spcPts val="0"/>
              </a:spcAft>
              <a:buSzPts val="2000"/>
              <a:buNone/>
              <a:defRPr sz="2000">
                <a:solidFill>
                  <a:schemeClr val="dk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91" name="Google Shape;91;p13"/>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3"/>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141412" y="3308581"/>
            <a:ext cx="9906000" cy="146880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3200"/>
              <a:buFont typeface="Century Gothic"/>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4"/>
          <p:cNvSpPr txBox="1">
            <a:spLocks noGrp="1"/>
          </p:cNvSpPr>
          <p:nvPr>
            <p:ph type="body" idx="1"/>
          </p:nvPr>
        </p:nvSpPr>
        <p:spPr>
          <a:xfrm>
            <a:off x="1141410" y="4777381"/>
            <a:ext cx="9906001" cy="860400"/>
          </a:xfrm>
          <a:prstGeom prst="rect">
            <a:avLst/>
          </a:prstGeom>
          <a:noFill/>
          <a:ln>
            <a:noFill/>
          </a:ln>
        </p:spPr>
        <p:txBody>
          <a:bodyPr spcFirstLastPara="1" wrap="square" lIns="91425" tIns="45700" rIns="91425" bIns="45700" anchor="t" anchorCtr="0"/>
          <a:lstStyle>
            <a:lvl1pPr marL="457200" lvl="0" indent="-355600" algn="l">
              <a:spcBef>
                <a:spcPts val="400"/>
              </a:spcBef>
              <a:spcAft>
                <a:spcPts val="0"/>
              </a:spcAft>
              <a:buSzPts val="2000"/>
              <a:buChar char="•"/>
              <a:defRPr sz="2000">
                <a:solidFill>
                  <a:schemeClr val="dk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97" name="Google Shape;97;p14"/>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4"/>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4"/>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00"/>
        <p:cNvGrpSpPr/>
        <p:nvPr/>
      </p:nvGrpSpPr>
      <p:grpSpPr>
        <a:xfrm>
          <a:off x="0" y="0"/>
          <a:ext cx="0" cy="0"/>
          <a:chOff x="0" y="0"/>
          <a:chExt cx="0" cy="0"/>
        </a:xfrm>
      </p:grpSpPr>
      <p:sp>
        <p:nvSpPr>
          <p:cNvPr id="101" name="Google Shape;101;p15"/>
          <p:cNvSpPr txBox="1"/>
          <p:nvPr/>
        </p:nvSpPr>
        <p:spPr>
          <a:xfrm>
            <a:off x="836612" y="786824"/>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8000"/>
              <a:buFont typeface="Century Gothic"/>
              <a:buNone/>
            </a:pPr>
            <a:r>
              <a:rPr lang="en-US" sz="8000" b="0" cap="none">
                <a:solidFill>
                  <a:schemeClr val="accent1"/>
                </a:solidFill>
                <a:latin typeface="Century Gothic"/>
                <a:ea typeface="Century Gothic"/>
                <a:cs typeface="Century Gothic"/>
                <a:sym typeface="Century Gothic"/>
              </a:rPr>
              <a:t>“</a:t>
            </a:r>
            <a:endParaRPr/>
          </a:p>
        </p:txBody>
      </p:sp>
      <p:sp>
        <p:nvSpPr>
          <p:cNvPr id="102" name="Google Shape;102;p15"/>
          <p:cNvSpPr txBox="1"/>
          <p:nvPr/>
        </p:nvSpPr>
        <p:spPr>
          <a:xfrm>
            <a:off x="10437812"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accent1"/>
              </a:buClr>
              <a:buSzPts val="8000"/>
              <a:buFont typeface="Century Gothic"/>
              <a:buNone/>
            </a:pPr>
            <a:r>
              <a:rPr lang="en-US" sz="8000" b="0" cap="none">
                <a:solidFill>
                  <a:schemeClr val="accent1"/>
                </a:solidFill>
                <a:latin typeface="Century Gothic"/>
                <a:ea typeface="Century Gothic"/>
                <a:cs typeface="Century Gothic"/>
                <a:sym typeface="Century Gothic"/>
              </a:rPr>
              <a:t>”</a:t>
            </a:r>
            <a:endParaRPr/>
          </a:p>
        </p:txBody>
      </p:sp>
      <p:sp>
        <p:nvSpPr>
          <p:cNvPr id="103" name="Google Shape;103;p15"/>
          <p:cNvSpPr txBox="1">
            <a:spLocks noGrp="1"/>
          </p:cNvSpPr>
          <p:nvPr>
            <p:ph type="title"/>
          </p:nvPr>
        </p:nvSpPr>
        <p:spPr>
          <a:xfrm>
            <a:off x="1446213" y="609601"/>
            <a:ext cx="9296398" cy="2743199"/>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3200"/>
              <a:buFont typeface="Century Gothic"/>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5"/>
          <p:cNvSpPr txBox="1">
            <a:spLocks noGrp="1"/>
          </p:cNvSpPr>
          <p:nvPr>
            <p:ph type="body" idx="1"/>
          </p:nvPr>
        </p:nvSpPr>
        <p:spPr>
          <a:xfrm>
            <a:off x="1141412" y="3886200"/>
            <a:ext cx="9906000" cy="889000"/>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SzPts val="2400"/>
              <a:buNone/>
              <a:defRPr sz="2400" b="0" cap="none">
                <a:solidFill>
                  <a:schemeClr val="dk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05" name="Google Shape;105;p15"/>
          <p:cNvSpPr txBox="1">
            <a:spLocks noGrp="1"/>
          </p:cNvSpPr>
          <p:nvPr>
            <p:ph type="body" idx="2"/>
          </p:nvPr>
        </p:nvSpPr>
        <p:spPr>
          <a:xfrm>
            <a:off x="1141411" y="4775200"/>
            <a:ext cx="9906000" cy="1016000"/>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SzPts val="1800"/>
              <a:buNone/>
              <a:defRPr sz="1800">
                <a:solidFill>
                  <a:schemeClr val="dk1"/>
                </a:solidFill>
              </a:defRPr>
            </a:lvl1pPr>
            <a:lvl2pPr marL="914400" lvl="1" indent="-228600" algn="l">
              <a:spcBef>
                <a:spcPts val="600"/>
              </a:spcBef>
              <a:spcAft>
                <a:spcPts val="0"/>
              </a:spcAft>
              <a:buSzPts val="1800"/>
              <a:buNone/>
              <a:defRPr sz="1800">
                <a:solidFill>
                  <a:srgbClr val="888888"/>
                </a:solidFill>
              </a:defRPr>
            </a:lvl2pPr>
            <a:lvl3pPr marL="1371600" lvl="2" indent="-228600" algn="l">
              <a:spcBef>
                <a:spcPts val="600"/>
              </a:spcBef>
              <a:spcAft>
                <a:spcPts val="0"/>
              </a:spcAft>
              <a:buSzPts val="1600"/>
              <a:buNone/>
              <a:defRPr sz="1600">
                <a:solidFill>
                  <a:srgbClr val="888888"/>
                </a:solidFill>
              </a:defRPr>
            </a:lvl3pPr>
            <a:lvl4pPr marL="1828800" lvl="3" indent="-228600" algn="l">
              <a:spcBef>
                <a:spcPts val="600"/>
              </a:spcBef>
              <a:spcAft>
                <a:spcPts val="0"/>
              </a:spcAft>
              <a:buSzPts val="1400"/>
              <a:buNone/>
              <a:defRPr sz="1400">
                <a:solidFill>
                  <a:srgbClr val="888888"/>
                </a:solidFill>
              </a:defRPr>
            </a:lvl4pPr>
            <a:lvl5pPr marL="2286000" lvl="4" indent="-228600" algn="l">
              <a:spcBef>
                <a:spcPts val="600"/>
              </a:spcBef>
              <a:spcAft>
                <a:spcPts val="0"/>
              </a:spcAft>
              <a:buSzPts val="1400"/>
              <a:buNone/>
              <a:defRPr sz="1400">
                <a:solidFill>
                  <a:srgbClr val="888888"/>
                </a:solidFill>
              </a:defRPr>
            </a:lvl5pPr>
            <a:lvl6pPr marL="2743200" lvl="5" indent="-228600" algn="l">
              <a:spcBef>
                <a:spcPts val="600"/>
              </a:spcBef>
              <a:spcAft>
                <a:spcPts val="0"/>
              </a:spcAft>
              <a:buSzPts val="1400"/>
              <a:buNone/>
              <a:defRPr sz="1400">
                <a:solidFill>
                  <a:srgbClr val="888888"/>
                </a:solidFill>
              </a:defRPr>
            </a:lvl6pPr>
            <a:lvl7pPr marL="3200400" lvl="6" indent="-228600" algn="l">
              <a:spcBef>
                <a:spcPts val="600"/>
              </a:spcBef>
              <a:spcAft>
                <a:spcPts val="0"/>
              </a:spcAft>
              <a:buSzPts val="1400"/>
              <a:buNone/>
              <a:defRPr sz="1400">
                <a:solidFill>
                  <a:srgbClr val="888888"/>
                </a:solidFill>
              </a:defRPr>
            </a:lvl7pPr>
            <a:lvl8pPr marL="3657600" lvl="7" indent="-228600" algn="l">
              <a:spcBef>
                <a:spcPts val="600"/>
              </a:spcBef>
              <a:spcAft>
                <a:spcPts val="0"/>
              </a:spcAft>
              <a:buSzPts val="1400"/>
              <a:buNone/>
              <a:defRPr sz="1400">
                <a:solidFill>
                  <a:srgbClr val="888888"/>
                </a:solidFill>
              </a:defRPr>
            </a:lvl8pPr>
            <a:lvl9pPr marL="4114800" lvl="8" indent="-228600" algn="l">
              <a:spcBef>
                <a:spcPts val="600"/>
              </a:spcBef>
              <a:spcAft>
                <a:spcPts val="600"/>
              </a:spcAft>
              <a:buSzPts val="1400"/>
              <a:buNone/>
              <a:defRPr sz="1400">
                <a:solidFill>
                  <a:srgbClr val="888888"/>
                </a:solidFill>
              </a:defRPr>
            </a:lvl9pPr>
          </a:lstStyle>
          <a:p>
            <a:endParaRPr/>
          </a:p>
        </p:txBody>
      </p:sp>
      <p:sp>
        <p:nvSpPr>
          <p:cNvPr id="106" name="Google Shape;106;p15"/>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5"/>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5"/>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1141412" y="609601"/>
            <a:ext cx="9905999" cy="2743199"/>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32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6"/>
          <p:cNvSpPr txBox="1">
            <a:spLocks noGrp="1"/>
          </p:cNvSpPr>
          <p:nvPr>
            <p:ph type="body" idx="1"/>
          </p:nvPr>
        </p:nvSpPr>
        <p:spPr>
          <a:xfrm>
            <a:off x="1141412" y="3505200"/>
            <a:ext cx="9906000" cy="838200"/>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SzPts val="2800"/>
              <a:buNone/>
              <a:defRPr sz="2800" b="0" cap="none">
                <a:solidFill>
                  <a:schemeClr val="dk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12" name="Google Shape;112;p16"/>
          <p:cNvSpPr txBox="1">
            <a:spLocks noGrp="1"/>
          </p:cNvSpPr>
          <p:nvPr>
            <p:ph type="body" idx="2"/>
          </p:nvPr>
        </p:nvSpPr>
        <p:spPr>
          <a:xfrm>
            <a:off x="1141411" y="4343400"/>
            <a:ext cx="9906000" cy="1447800"/>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SzPts val="1800"/>
              <a:buNone/>
              <a:defRPr sz="1800">
                <a:solidFill>
                  <a:schemeClr val="dk1"/>
                </a:solidFill>
              </a:defRPr>
            </a:lvl1pPr>
            <a:lvl2pPr marL="914400" lvl="1" indent="-228600" algn="l">
              <a:spcBef>
                <a:spcPts val="600"/>
              </a:spcBef>
              <a:spcAft>
                <a:spcPts val="0"/>
              </a:spcAft>
              <a:buSzPts val="1800"/>
              <a:buNone/>
              <a:defRPr sz="1800">
                <a:solidFill>
                  <a:srgbClr val="888888"/>
                </a:solidFill>
              </a:defRPr>
            </a:lvl2pPr>
            <a:lvl3pPr marL="1371600" lvl="2" indent="-228600" algn="l">
              <a:spcBef>
                <a:spcPts val="600"/>
              </a:spcBef>
              <a:spcAft>
                <a:spcPts val="0"/>
              </a:spcAft>
              <a:buSzPts val="1600"/>
              <a:buNone/>
              <a:defRPr sz="1600">
                <a:solidFill>
                  <a:srgbClr val="888888"/>
                </a:solidFill>
              </a:defRPr>
            </a:lvl3pPr>
            <a:lvl4pPr marL="1828800" lvl="3" indent="-228600" algn="l">
              <a:spcBef>
                <a:spcPts val="600"/>
              </a:spcBef>
              <a:spcAft>
                <a:spcPts val="0"/>
              </a:spcAft>
              <a:buSzPts val="1400"/>
              <a:buNone/>
              <a:defRPr sz="1400">
                <a:solidFill>
                  <a:srgbClr val="888888"/>
                </a:solidFill>
              </a:defRPr>
            </a:lvl4pPr>
            <a:lvl5pPr marL="2286000" lvl="4" indent="-228600" algn="l">
              <a:spcBef>
                <a:spcPts val="600"/>
              </a:spcBef>
              <a:spcAft>
                <a:spcPts val="0"/>
              </a:spcAft>
              <a:buSzPts val="1400"/>
              <a:buNone/>
              <a:defRPr sz="1400">
                <a:solidFill>
                  <a:srgbClr val="888888"/>
                </a:solidFill>
              </a:defRPr>
            </a:lvl5pPr>
            <a:lvl6pPr marL="2743200" lvl="5" indent="-228600" algn="l">
              <a:spcBef>
                <a:spcPts val="600"/>
              </a:spcBef>
              <a:spcAft>
                <a:spcPts val="0"/>
              </a:spcAft>
              <a:buSzPts val="1400"/>
              <a:buNone/>
              <a:defRPr sz="1400">
                <a:solidFill>
                  <a:srgbClr val="888888"/>
                </a:solidFill>
              </a:defRPr>
            </a:lvl6pPr>
            <a:lvl7pPr marL="3200400" lvl="6" indent="-228600" algn="l">
              <a:spcBef>
                <a:spcPts val="600"/>
              </a:spcBef>
              <a:spcAft>
                <a:spcPts val="0"/>
              </a:spcAft>
              <a:buSzPts val="1400"/>
              <a:buNone/>
              <a:defRPr sz="1400">
                <a:solidFill>
                  <a:srgbClr val="888888"/>
                </a:solidFill>
              </a:defRPr>
            </a:lvl7pPr>
            <a:lvl8pPr marL="3657600" lvl="7" indent="-228600" algn="l">
              <a:spcBef>
                <a:spcPts val="600"/>
              </a:spcBef>
              <a:spcAft>
                <a:spcPts val="0"/>
              </a:spcAft>
              <a:buSzPts val="1400"/>
              <a:buNone/>
              <a:defRPr sz="1400">
                <a:solidFill>
                  <a:srgbClr val="888888"/>
                </a:solidFill>
              </a:defRPr>
            </a:lvl8pPr>
            <a:lvl9pPr marL="4114800" lvl="8" indent="-228600" algn="l">
              <a:spcBef>
                <a:spcPts val="600"/>
              </a:spcBef>
              <a:spcAft>
                <a:spcPts val="600"/>
              </a:spcAft>
              <a:buSzPts val="1400"/>
              <a:buNone/>
              <a:defRPr sz="1400">
                <a:solidFill>
                  <a:srgbClr val="888888"/>
                </a:solidFill>
              </a:defRPr>
            </a:lvl9pPr>
          </a:lstStyle>
          <a:p>
            <a:endParaRPr/>
          </a:p>
        </p:txBody>
      </p:sp>
      <p:sp>
        <p:nvSpPr>
          <p:cNvPr id="113" name="Google Shape;113;p16"/>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6"/>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6"/>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7"/>
          <p:cNvSpPr txBox="1">
            <a:spLocks noGrp="1"/>
          </p:cNvSpPr>
          <p:nvPr>
            <p:ph type="body" idx="1"/>
          </p:nvPr>
        </p:nvSpPr>
        <p:spPr>
          <a:xfrm rot="5400000">
            <a:off x="4532311" y="-723900"/>
            <a:ext cx="3124201" cy="9905998"/>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19" name="Google Shape;119;p17"/>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7"/>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7"/>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rot="5400000">
            <a:off x="7351354" y="2095143"/>
            <a:ext cx="5181601" cy="2210514"/>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8"/>
          <p:cNvSpPr txBox="1">
            <a:spLocks noGrp="1"/>
          </p:cNvSpPr>
          <p:nvPr>
            <p:ph type="body" idx="1"/>
          </p:nvPr>
        </p:nvSpPr>
        <p:spPr>
          <a:xfrm rot="5400000">
            <a:off x="2322512" y="-571500"/>
            <a:ext cx="5181600" cy="7543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25" name="Google Shape;125;p18"/>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8"/>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8"/>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24" name="Google Shape;24;p3"/>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1751013" y="3308581"/>
            <a:ext cx="8686800" cy="1468800"/>
          </a:xfrm>
          <a:prstGeom prst="rect">
            <a:avLst/>
          </a:prstGeom>
          <a:noFill/>
          <a:ln>
            <a:noFill/>
          </a:ln>
        </p:spPr>
        <p:txBody>
          <a:bodyPr spcFirstLastPara="1" wrap="square" lIns="91425" tIns="45700" rIns="91425" bIns="45700" anchor="b" anchorCtr="0"/>
          <a:lstStyle>
            <a:lvl1pPr lvl="0" algn="r">
              <a:spcBef>
                <a:spcPts val="0"/>
              </a:spcBef>
              <a:spcAft>
                <a:spcPts val="0"/>
              </a:spcAft>
              <a:buClr>
                <a:schemeClr val="dk1"/>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1751011" y="4777381"/>
            <a:ext cx="8686801" cy="860400"/>
          </a:xfrm>
          <a:prstGeom prst="rect">
            <a:avLst/>
          </a:prstGeom>
          <a:noFill/>
          <a:ln>
            <a:noFill/>
          </a:ln>
        </p:spPr>
        <p:txBody>
          <a:bodyPr spcFirstLastPara="1" wrap="square" lIns="91425" tIns="45700" rIns="91425" bIns="45700" anchor="t" anchorCtr="0"/>
          <a:lstStyle>
            <a:lvl1pPr marL="457200" lvl="0" indent="-228600" algn="r">
              <a:spcBef>
                <a:spcPts val="400"/>
              </a:spcBef>
              <a:spcAft>
                <a:spcPts val="0"/>
              </a:spcAft>
              <a:buSzPts val="2000"/>
              <a:buNone/>
              <a:defRPr sz="2000">
                <a:solidFill>
                  <a:schemeClr val="dk1"/>
                </a:solidFill>
              </a:defRPr>
            </a:lvl1pPr>
            <a:lvl2pPr marL="914400" lvl="1" indent="-228600" algn="l">
              <a:spcBef>
                <a:spcPts val="600"/>
              </a:spcBef>
              <a:spcAft>
                <a:spcPts val="0"/>
              </a:spcAft>
              <a:buSzPts val="1800"/>
              <a:buNone/>
              <a:defRPr sz="1800">
                <a:solidFill>
                  <a:srgbClr val="888888"/>
                </a:solidFill>
              </a:defRPr>
            </a:lvl2pPr>
            <a:lvl3pPr marL="1371600" lvl="2" indent="-228600" algn="l">
              <a:spcBef>
                <a:spcPts val="600"/>
              </a:spcBef>
              <a:spcAft>
                <a:spcPts val="0"/>
              </a:spcAft>
              <a:buSzPts val="1600"/>
              <a:buNone/>
              <a:defRPr sz="1600">
                <a:solidFill>
                  <a:srgbClr val="888888"/>
                </a:solidFill>
              </a:defRPr>
            </a:lvl3pPr>
            <a:lvl4pPr marL="1828800" lvl="3" indent="-228600" algn="l">
              <a:spcBef>
                <a:spcPts val="600"/>
              </a:spcBef>
              <a:spcAft>
                <a:spcPts val="0"/>
              </a:spcAft>
              <a:buSzPts val="1400"/>
              <a:buNone/>
              <a:defRPr sz="1400">
                <a:solidFill>
                  <a:srgbClr val="888888"/>
                </a:solidFill>
              </a:defRPr>
            </a:lvl4pPr>
            <a:lvl5pPr marL="2286000" lvl="4" indent="-228600" algn="l">
              <a:spcBef>
                <a:spcPts val="600"/>
              </a:spcBef>
              <a:spcAft>
                <a:spcPts val="0"/>
              </a:spcAft>
              <a:buSzPts val="1400"/>
              <a:buNone/>
              <a:defRPr sz="1400">
                <a:solidFill>
                  <a:srgbClr val="888888"/>
                </a:solidFill>
              </a:defRPr>
            </a:lvl5pPr>
            <a:lvl6pPr marL="2743200" lvl="5" indent="-228600" algn="l">
              <a:spcBef>
                <a:spcPts val="600"/>
              </a:spcBef>
              <a:spcAft>
                <a:spcPts val="0"/>
              </a:spcAft>
              <a:buSzPts val="1400"/>
              <a:buNone/>
              <a:defRPr sz="1400">
                <a:solidFill>
                  <a:srgbClr val="888888"/>
                </a:solidFill>
              </a:defRPr>
            </a:lvl6pPr>
            <a:lvl7pPr marL="3200400" lvl="6" indent="-228600" algn="l">
              <a:spcBef>
                <a:spcPts val="600"/>
              </a:spcBef>
              <a:spcAft>
                <a:spcPts val="0"/>
              </a:spcAft>
              <a:buSzPts val="1400"/>
              <a:buNone/>
              <a:defRPr sz="1400">
                <a:solidFill>
                  <a:srgbClr val="888888"/>
                </a:solidFill>
              </a:defRPr>
            </a:lvl7pPr>
            <a:lvl8pPr marL="3657600" lvl="7" indent="-228600" algn="l">
              <a:spcBef>
                <a:spcPts val="600"/>
              </a:spcBef>
              <a:spcAft>
                <a:spcPts val="0"/>
              </a:spcAft>
              <a:buSzPts val="1400"/>
              <a:buNone/>
              <a:defRPr sz="1400">
                <a:solidFill>
                  <a:srgbClr val="888888"/>
                </a:solidFill>
              </a:defRPr>
            </a:lvl8pPr>
            <a:lvl9pPr marL="4114800" lvl="8" indent="-228600" algn="l">
              <a:spcBef>
                <a:spcPts val="600"/>
              </a:spcBef>
              <a:spcAft>
                <a:spcPts val="600"/>
              </a:spcAft>
              <a:buSzPts val="1400"/>
              <a:buNone/>
              <a:defRPr sz="1400">
                <a:solidFill>
                  <a:srgbClr val="888888"/>
                </a:solidFill>
              </a:defRPr>
            </a:lvl9pPr>
          </a:lstStyle>
          <a:p>
            <a:endParaRPr/>
          </a:p>
        </p:txBody>
      </p:sp>
      <p:sp>
        <p:nvSpPr>
          <p:cNvPr id="35" name="Google Shape;35;p5"/>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1141412" y="2666999"/>
            <a:ext cx="4876800" cy="3124201"/>
          </a:xfrm>
          <a:prstGeom prst="rect">
            <a:avLst/>
          </a:prstGeom>
          <a:noFill/>
          <a:ln>
            <a:noFill/>
          </a:ln>
        </p:spPr>
        <p:txBody>
          <a:bodyPr spcFirstLastPara="1" wrap="square" lIns="91425" tIns="45700" rIns="91425" bIns="45700" anchor="ctr" anchorCtr="0"/>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41" name="Google Shape;41;p6"/>
          <p:cNvSpPr txBox="1">
            <a:spLocks noGrp="1"/>
          </p:cNvSpPr>
          <p:nvPr>
            <p:ph type="body" idx="2"/>
          </p:nvPr>
        </p:nvSpPr>
        <p:spPr>
          <a:xfrm>
            <a:off x="6170612" y="2667000"/>
            <a:ext cx="4876800" cy="3124200"/>
          </a:xfrm>
          <a:prstGeom prst="rect">
            <a:avLst/>
          </a:prstGeom>
          <a:noFill/>
          <a:ln>
            <a:noFill/>
          </a:ln>
        </p:spPr>
        <p:txBody>
          <a:bodyPr spcFirstLastPara="1" wrap="square" lIns="91425" tIns="45700" rIns="91425" bIns="45700" anchor="ctr" anchorCtr="0"/>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42" name="Google Shape;42;p6"/>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3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1429280" y="2658533"/>
            <a:ext cx="4588931" cy="576262"/>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SzPts val="2800"/>
              <a:buNone/>
              <a:defRPr sz="2800" b="0"/>
            </a:lvl1pPr>
            <a:lvl2pPr marL="914400" lvl="1" indent="-228600" algn="l">
              <a:spcBef>
                <a:spcPts val="6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600"/>
              </a:spcBef>
              <a:spcAft>
                <a:spcPts val="0"/>
              </a:spcAft>
              <a:buSzPts val="1600"/>
              <a:buNone/>
              <a:defRPr sz="1600" b="1"/>
            </a:lvl4pPr>
            <a:lvl5pPr marL="2286000" lvl="4" indent="-228600" algn="l">
              <a:spcBef>
                <a:spcPts val="600"/>
              </a:spcBef>
              <a:spcAft>
                <a:spcPts val="0"/>
              </a:spcAft>
              <a:buSzPts val="1600"/>
              <a:buNone/>
              <a:defRPr sz="1600" b="1"/>
            </a:lvl5pPr>
            <a:lvl6pPr marL="2743200" lvl="5" indent="-228600" algn="l">
              <a:spcBef>
                <a:spcPts val="600"/>
              </a:spcBef>
              <a:spcAft>
                <a:spcPts val="0"/>
              </a:spcAft>
              <a:buSzPts val="1600"/>
              <a:buNone/>
              <a:defRPr sz="1600" b="1"/>
            </a:lvl6pPr>
            <a:lvl7pPr marL="3200400" lvl="6" indent="-228600" algn="l">
              <a:spcBef>
                <a:spcPts val="600"/>
              </a:spcBef>
              <a:spcAft>
                <a:spcPts val="0"/>
              </a:spcAft>
              <a:buSzPts val="1600"/>
              <a:buNone/>
              <a:defRPr sz="1600" b="1"/>
            </a:lvl7pPr>
            <a:lvl8pPr marL="3657600" lvl="7" indent="-228600" algn="l">
              <a:spcBef>
                <a:spcPts val="600"/>
              </a:spcBef>
              <a:spcAft>
                <a:spcPts val="0"/>
              </a:spcAft>
              <a:buSzPts val="1600"/>
              <a:buNone/>
              <a:defRPr sz="1600" b="1"/>
            </a:lvl8pPr>
            <a:lvl9pPr marL="4114800" lvl="8" indent="-228600" algn="l">
              <a:spcBef>
                <a:spcPts val="600"/>
              </a:spcBef>
              <a:spcAft>
                <a:spcPts val="600"/>
              </a:spcAft>
              <a:buSzPts val="1600"/>
              <a:buNone/>
              <a:defRPr sz="1600" b="1"/>
            </a:lvl9pPr>
          </a:lstStyle>
          <a:p>
            <a:endParaRPr/>
          </a:p>
        </p:txBody>
      </p:sp>
      <p:sp>
        <p:nvSpPr>
          <p:cNvPr id="48" name="Google Shape;48;p7"/>
          <p:cNvSpPr txBox="1">
            <a:spLocks noGrp="1"/>
          </p:cNvSpPr>
          <p:nvPr>
            <p:ph type="body" idx="2"/>
          </p:nvPr>
        </p:nvSpPr>
        <p:spPr>
          <a:xfrm>
            <a:off x="1141412" y="3243262"/>
            <a:ext cx="4876800" cy="2547937"/>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49" name="Google Shape;49;p7"/>
          <p:cNvSpPr txBox="1">
            <a:spLocks noGrp="1"/>
          </p:cNvSpPr>
          <p:nvPr>
            <p:ph type="body" idx="3"/>
          </p:nvPr>
        </p:nvSpPr>
        <p:spPr>
          <a:xfrm>
            <a:off x="6443133" y="2667000"/>
            <a:ext cx="4604280" cy="576262"/>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SzPts val="2800"/>
              <a:buNone/>
              <a:defRPr sz="2800" b="0"/>
            </a:lvl1pPr>
            <a:lvl2pPr marL="914400" lvl="1" indent="-228600" algn="l">
              <a:spcBef>
                <a:spcPts val="6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600"/>
              </a:spcBef>
              <a:spcAft>
                <a:spcPts val="0"/>
              </a:spcAft>
              <a:buSzPts val="1600"/>
              <a:buNone/>
              <a:defRPr sz="1600" b="1"/>
            </a:lvl4pPr>
            <a:lvl5pPr marL="2286000" lvl="4" indent="-228600" algn="l">
              <a:spcBef>
                <a:spcPts val="600"/>
              </a:spcBef>
              <a:spcAft>
                <a:spcPts val="0"/>
              </a:spcAft>
              <a:buSzPts val="1600"/>
              <a:buNone/>
              <a:defRPr sz="1600" b="1"/>
            </a:lvl5pPr>
            <a:lvl6pPr marL="2743200" lvl="5" indent="-228600" algn="l">
              <a:spcBef>
                <a:spcPts val="600"/>
              </a:spcBef>
              <a:spcAft>
                <a:spcPts val="0"/>
              </a:spcAft>
              <a:buSzPts val="1600"/>
              <a:buNone/>
              <a:defRPr sz="1600" b="1"/>
            </a:lvl6pPr>
            <a:lvl7pPr marL="3200400" lvl="6" indent="-228600" algn="l">
              <a:spcBef>
                <a:spcPts val="600"/>
              </a:spcBef>
              <a:spcAft>
                <a:spcPts val="0"/>
              </a:spcAft>
              <a:buSzPts val="1600"/>
              <a:buNone/>
              <a:defRPr sz="1600" b="1"/>
            </a:lvl7pPr>
            <a:lvl8pPr marL="3657600" lvl="7" indent="-228600" algn="l">
              <a:spcBef>
                <a:spcPts val="600"/>
              </a:spcBef>
              <a:spcAft>
                <a:spcPts val="0"/>
              </a:spcAft>
              <a:buSzPts val="1600"/>
              <a:buNone/>
              <a:defRPr sz="1600" b="1"/>
            </a:lvl8pPr>
            <a:lvl9pPr marL="4114800" lvl="8" indent="-228600" algn="l">
              <a:spcBef>
                <a:spcPts val="600"/>
              </a:spcBef>
              <a:spcAft>
                <a:spcPts val="600"/>
              </a:spcAft>
              <a:buSzPts val="1600"/>
              <a:buNone/>
              <a:defRPr sz="1600" b="1"/>
            </a:lvl9pPr>
          </a:lstStyle>
          <a:p>
            <a:endParaRPr/>
          </a:p>
        </p:txBody>
      </p:sp>
      <p:sp>
        <p:nvSpPr>
          <p:cNvPr id="50" name="Google Shape;50;p7"/>
          <p:cNvSpPr txBox="1">
            <a:spLocks noGrp="1"/>
          </p:cNvSpPr>
          <p:nvPr>
            <p:ph type="body" idx="4"/>
          </p:nvPr>
        </p:nvSpPr>
        <p:spPr>
          <a:xfrm>
            <a:off x="6170612" y="3243262"/>
            <a:ext cx="4876801" cy="2547937"/>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51" name="Google Shape;51;p7"/>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1141411" y="1600200"/>
            <a:ext cx="3549121" cy="137160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03812" y="609601"/>
            <a:ext cx="5943601" cy="5181600"/>
          </a:xfrm>
          <a:prstGeom prst="rect">
            <a:avLst/>
          </a:prstGeom>
          <a:noFill/>
          <a:ln>
            <a:noFill/>
          </a:ln>
        </p:spPr>
        <p:txBody>
          <a:bodyPr spcFirstLastPara="1" wrap="square" lIns="91425" tIns="45700" rIns="91425" bIns="45700" anchor="ctr" anchorCtr="0"/>
          <a:lstStyle>
            <a:lvl1pPr marL="457200" lvl="0" indent="-355600" algn="l">
              <a:spcBef>
                <a:spcPts val="400"/>
              </a:spcBef>
              <a:spcAft>
                <a:spcPts val="0"/>
              </a:spcAft>
              <a:buSzPts val="2000"/>
              <a:buChar char="•"/>
              <a:defRPr sz="2000"/>
            </a:lvl1pPr>
            <a:lvl2pPr marL="914400" lvl="1" indent="-342900" algn="l">
              <a:spcBef>
                <a:spcPts val="600"/>
              </a:spcBef>
              <a:spcAft>
                <a:spcPts val="0"/>
              </a:spcAft>
              <a:buSzPts val="1800"/>
              <a:buChar char="•"/>
              <a:defRPr sz="1800"/>
            </a:lvl2pPr>
            <a:lvl3pPr marL="1371600" lvl="2" indent="-330200" algn="l">
              <a:spcBef>
                <a:spcPts val="600"/>
              </a:spcBef>
              <a:spcAft>
                <a:spcPts val="0"/>
              </a:spcAft>
              <a:buSzPts val="1600"/>
              <a:buChar char="•"/>
              <a:defRPr sz="1600"/>
            </a:lvl3pPr>
            <a:lvl4pPr marL="1828800" lvl="3" indent="-317500" algn="l">
              <a:spcBef>
                <a:spcPts val="600"/>
              </a:spcBef>
              <a:spcAft>
                <a:spcPts val="0"/>
              </a:spcAft>
              <a:buSzPts val="1400"/>
              <a:buChar char="•"/>
              <a:defRPr sz="1400"/>
            </a:lvl4pPr>
            <a:lvl5pPr marL="2286000" lvl="4" indent="-317500" algn="l">
              <a:spcBef>
                <a:spcPts val="600"/>
              </a:spcBef>
              <a:spcAft>
                <a:spcPts val="0"/>
              </a:spcAft>
              <a:buSzPts val="1400"/>
              <a:buChar char="•"/>
              <a:defRPr sz="1400"/>
            </a:lvl5pPr>
            <a:lvl6pPr marL="2743200" lvl="5" indent="-317500" algn="l">
              <a:spcBef>
                <a:spcPts val="600"/>
              </a:spcBef>
              <a:spcAft>
                <a:spcPts val="0"/>
              </a:spcAft>
              <a:buSzPts val="1400"/>
              <a:buChar char="•"/>
              <a:defRPr sz="1400"/>
            </a:lvl6pPr>
            <a:lvl7pPr marL="3200400" lvl="6" indent="-317500" algn="l">
              <a:spcBef>
                <a:spcPts val="600"/>
              </a:spcBef>
              <a:spcAft>
                <a:spcPts val="0"/>
              </a:spcAft>
              <a:buSzPts val="1400"/>
              <a:buChar char="•"/>
              <a:defRPr sz="1400"/>
            </a:lvl7pPr>
            <a:lvl8pPr marL="3657600" lvl="7" indent="-317500" algn="l">
              <a:spcBef>
                <a:spcPts val="600"/>
              </a:spcBef>
              <a:spcAft>
                <a:spcPts val="0"/>
              </a:spcAft>
              <a:buSzPts val="1400"/>
              <a:buChar char="•"/>
              <a:defRPr sz="1400"/>
            </a:lvl8pPr>
            <a:lvl9pPr marL="4114800" lvl="8" indent="-317500" algn="l">
              <a:spcBef>
                <a:spcPts val="600"/>
              </a:spcBef>
              <a:spcAft>
                <a:spcPts val="600"/>
              </a:spcAft>
              <a:buSzPts val="1400"/>
              <a:buChar char="•"/>
              <a:defRPr sz="1400"/>
            </a:lvl9pPr>
          </a:lstStyle>
          <a:p>
            <a:endParaRPr/>
          </a:p>
        </p:txBody>
      </p:sp>
      <p:sp>
        <p:nvSpPr>
          <p:cNvPr id="61" name="Google Shape;61;p9"/>
          <p:cNvSpPr txBox="1">
            <a:spLocks noGrp="1"/>
          </p:cNvSpPr>
          <p:nvPr>
            <p:ph type="body" idx="2"/>
          </p:nvPr>
        </p:nvSpPr>
        <p:spPr>
          <a:xfrm>
            <a:off x="1141411" y="2971800"/>
            <a:ext cx="3549121" cy="1828800"/>
          </a:xfrm>
          <a:prstGeom prst="rect">
            <a:avLst/>
          </a:prstGeom>
          <a:noFill/>
          <a:ln>
            <a:noFill/>
          </a:ln>
        </p:spPr>
        <p:txBody>
          <a:bodyPr spcFirstLastPara="1" wrap="square" lIns="91425" tIns="45700" rIns="91425" bIns="45700" anchor="ctr" anchorCtr="0"/>
          <a:lstStyle>
            <a:lvl1pPr marL="457200" lvl="0" indent="-228600" algn="l">
              <a:spcBef>
                <a:spcPts val="320"/>
              </a:spcBef>
              <a:spcAft>
                <a:spcPts val="0"/>
              </a:spcAft>
              <a:buSzPts val="1600"/>
              <a:buNone/>
              <a:defRPr sz="16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62" name="Google Shape;62;p9"/>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141411" y="1600200"/>
            <a:ext cx="5334001" cy="137160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800"/>
              <a:buFont typeface="Century Gothic"/>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a:spLocks noGrp="1"/>
          </p:cNvSpPr>
          <p:nvPr>
            <p:ph type="pic" idx="2"/>
          </p:nvPr>
        </p:nvSpPr>
        <p:spPr>
          <a:xfrm>
            <a:off x="7433733" y="-18288"/>
            <a:ext cx="3276599" cy="6903720"/>
          </a:xfrm>
          <a:prstGeom prst="rect">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lstStyle>
            <a:lvl1pPr marR="0" lvl="0" algn="ctr" rtl="0">
              <a:spcBef>
                <a:spcPts val="32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1pPr>
            <a:lvl2pPr marR="0" lvl="1"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2pPr>
            <a:lvl3pPr marR="0" lvl="2"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3pPr>
            <a:lvl4pPr marR="0" lvl="3"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4pPr>
            <a:lvl5pPr marR="0" lvl="4"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5pPr>
            <a:lvl6pPr marR="0" lvl="5"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6pPr>
            <a:lvl7pPr marR="0" lvl="6"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7pPr>
            <a:lvl8pPr marR="0" lvl="7"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8pPr>
            <a:lvl9pPr marR="0" lvl="8" algn="l" rtl="0">
              <a:spcBef>
                <a:spcPts val="600"/>
              </a:spcBef>
              <a:spcAft>
                <a:spcPts val="60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9pPr>
          </a:lstStyle>
          <a:p>
            <a:endParaRPr/>
          </a:p>
        </p:txBody>
      </p:sp>
      <p:sp>
        <p:nvSpPr>
          <p:cNvPr id="68" name="Google Shape;68;p10"/>
          <p:cNvSpPr txBox="1">
            <a:spLocks noGrp="1"/>
          </p:cNvSpPr>
          <p:nvPr>
            <p:ph type="body" idx="1"/>
          </p:nvPr>
        </p:nvSpPr>
        <p:spPr>
          <a:xfrm>
            <a:off x="1141411" y="2971800"/>
            <a:ext cx="5334001" cy="1828800"/>
          </a:xfrm>
          <a:prstGeom prst="rect">
            <a:avLst/>
          </a:prstGeom>
          <a:noFill/>
          <a:ln>
            <a:noFill/>
          </a:ln>
        </p:spPr>
        <p:txBody>
          <a:bodyPr spcFirstLastPara="1" wrap="square" lIns="91425" tIns="45700" rIns="91425" bIns="45700" anchor="ctr" anchorCtr="0"/>
          <a:lstStyle>
            <a:lvl1pPr marL="457200" lvl="0" indent="-228600" algn="l">
              <a:spcBef>
                <a:spcPts val="360"/>
              </a:spcBef>
              <a:spcAft>
                <a:spcPts val="0"/>
              </a:spcAft>
              <a:buSzPts val="1800"/>
              <a:buNone/>
              <a:defRPr sz="18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69" name="Google Shape;69;p10"/>
          <p:cNvSpPr txBox="1">
            <a:spLocks noGrp="1"/>
          </p:cNvSpPr>
          <p:nvPr>
            <p:ph type="dt" idx="10"/>
          </p:nvPr>
        </p:nvSpPr>
        <p:spPr>
          <a:xfrm>
            <a:off x="6399212" y="5883275"/>
            <a:ext cx="9144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1141412" y="5883275"/>
            <a:ext cx="5105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10742612" y="5883275"/>
            <a:ext cx="3225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BBBBBB"/>
            </a:gs>
          </a:gsLst>
          <a:lin ang="5400000" scaled="0"/>
        </a:gra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1"/>
              </a:buClr>
              <a:buSzPts val="3200"/>
              <a:buFont typeface="Century Gothic"/>
              <a:buNone/>
              <a:defRPr sz="3200" b="0" i="0" u="none" strike="noStrike" cap="none">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lstStyle>
            <a:lvl1pPr marL="457200" marR="0" lvl="0" indent="-355600" algn="l" rtl="0">
              <a:spcBef>
                <a:spcPts val="400"/>
              </a:spcBef>
              <a:spcAft>
                <a:spcPts val="0"/>
              </a:spcAft>
              <a:buClr>
                <a:schemeClr val="dk1"/>
              </a:buClr>
              <a:buSzPts val="2000"/>
              <a:buFont typeface="Arial"/>
              <a:buChar char="•"/>
              <a:defRPr sz="2000" b="0" i="0" u="none" strike="noStrike" cap="small">
                <a:solidFill>
                  <a:schemeClr val="dk1"/>
                </a:solidFill>
                <a:latin typeface="Century Gothic"/>
                <a:ea typeface="Century Gothic"/>
                <a:cs typeface="Century Gothic"/>
                <a:sym typeface="Century Gothic"/>
              </a:defRPr>
            </a:lvl1pPr>
            <a:lvl2pPr marL="914400" marR="0" lvl="1" indent="-342900" algn="l" rtl="0">
              <a:spcBef>
                <a:spcPts val="600"/>
              </a:spcBef>
              <a:spcAft>
                <a:spcPts val="0"/>
              </a:spcAft>
              <a:buClr>
                <a:schemeClr val="dk1"/>
              </a:buClr>
              <a:buSzPts val="1800"/>
              <a:buFont typeface="Arial"/>
              <a:buChar char="•"/>
              <a:defRPr sz="1800" b="0" i="0" u="none" strike="noStrike" cap="small">
                <a:solidFill>
                  <a:schemeClr val="dk1"/>
                </a:solidFill>
                <a:latin typeface="Century Gothic"/>
                <a:ea typeface="Century Gothic"/>
                <a:cs typeface="Century Gothic"/>
                <a:sym typeface="Century Gothic"/>
              </a:defRPr>
            </a:lvl2pPr>
            <a:lvl3pPr marL="1371600" marR="0" lvl="2" indent="-330200" algn="l" rtl="0">
              <a:spcBef>
                <a:spcPts val="600"/>
              </a:spcBef>
              <a:spcAft>
                <a:spcPts val="0"/>
              </a:spcAft>
              <a:buClr>
                <a:schemeClr val="dk1"/>
              </a:buClr>
              <a:buSzPts val="1600"/>
              <a:buFont typeface="Arial"/>
              <a:buChar char="•"/>
              <a:defRPr sz="1600" b="0" i="0" u="none" strike="noStrike" cap="small">
                <a:solidFill>
                  <a:schemeClr val="dk1"/>
                </a:solidFill>
                <a:latin typeface="Century Gothic"/>
                <a:ea typeface="Century Gothic"/>
                <a:cs typeface="Century Gothic"/>
                <a:sym typeface="Century Gothic"/>
              </a:defRPr>
            </a:lvl3pPr>
            <a:lvl4pPr marL="1828800" marR="0" lvl="3" indent="-317500" algn="l" rtl="0">
              <a:spcBef>
                <a:spcPts val="600"/>
              </a:spcBef>
              <a:spcAft>
                <a:spcPts val="0"/>
              </a:spcAft>
              <a:buClr>
                <a:schemeClr val="dk1"/>
              </a:buClr>
              <a:buSzPts val="1400"/>
              <a:buFont typeface="Arial"/>
              <a:buChar char="•"/>
              <a:defRPr sz="1400" b="0" i="0" u="none" strike="noStrike" cap="small">
                <a:solidFill>
                  <a:schemeClr val="dk1"/>
                </a:solidFill>
                <a:latin typeface="Century Gothic"/>
                <a:ea typeface="Century Gothic"/>
                <a:cs typeface="Century Gothic"/>
                <a:sym typeface="Century Gothic"/>
              </a:defRPr>
            </a:lvl4pPr>
            <a:lvl5pPr marL="2286000" marR="0" lvl="4" indent="-317500" algn="l" rtl="0">
              <a:spcBef>
                <a:spcPts val="600"/>
              </a:spcBef>
              <a:spcAft>
                <a:spcPts val="0"/>
              </a:spcAft>
              <a:buClr>
                <a:schemeClr val="dk1"/>
              </a:buClr>
              <a:buSzPts val="1400"/>
              <a:buFont typeface="Arial"/>
              <a:buChar char="•"/>
              <a:defRPr sz="1400" b="0" i="0" u="none" strike="noStrike" cap="small">
                <a:solidFill>
                  <a:schemeClr val="dk1"/>
                </a:solidFill>
                <a:latin typeface="Century Gothic"/>
                <a:ea typeface="Century Gothic"/>
                <a:cs typeface="Century Gothic"/>
                <a:sym typeface="Century Gothic"/>
              </a:defRPr>
            </a:lvl5pPr>
            <a:lvl6pPr marL="2743200" marR="0" lvl="5" indent="-304800" algn="l" rtl="0">
              <a:spcBef>
                <a:spcPts val="600"/>
              </a:spcBef>
              <a:spcAft>
                <a:spcPts val="0"/>
              </a:spcAft>
              <a:buClr>
                <a:schemeClr val="dk1"/>
              </a:buClr>
              <a:buSzPts val="1200"/>
              <a:buFont typeface="Arial"/>
              <a:buChar char="•"/>
              <a:defRPr sz="1200" b="0" i="0" u="none" strike="noStrike" cap="small">
                <a:solidFill>
                  <a:schemeClr val="dk1"/>
                </a:solidFill>
                <a:latin typeface="Century Gothic"/>
                <a:ea typeface="Century Gothic"/>
                <a:cs typeface="Century Gothic"/>
                <a:sym typeface="Century Gothic"/>
              </a:defRPr>
            </a:lvl6pPr>
            <a:lvl7pPr marL="3200400" marR="0" lvl="6" indent="-304800" algn="l" rtl="0">
              <a:spcBef>
                <a:spcPts val="600"/>
              </a:spcBef>
              <a:spcAft>
                <a:spcPts val="0"/>
              </a:spcAft>
              <a:buClr>
                <a:schemeClr val="dk1"/>
              </a:buClr>
              <a:buSzPts val="1200"/>
              <a:buFont typeface="Arial"/>
              <a:buChar char="•"/>
              <a:defRPr sz="1200" b="0" i="0" u="none" strike="noStrike" cap="small">
                <a:solidFill>
                  <a:schemeClr val="dk1"/>
                </a:solidFill>
                <a:latin typeface="Century Gothic"/>
                <a:ea typeface="Century Gothic"/>
                <a:cs typeface="Century Gothic"/>
                <a:sym typeface="Century Gothic"/>
              </a:defRPr>
            </a:lvl7pPr>
            <a:lvl8pPr marL="3657600" marR="0" lvl="7" indent="-304800" algn="l" rtl="0">
              <a:spcBef>
                <a:spcPts val="600"/>
              </a:spcBef>
              <a:spcAft>
                <a:spcPts val="0"/>
              </a:spcAft>
              <a:buClr>
                <a:schemeClr val="dk1"/>
              </a:buClr>
              <a:buSzPts val="1200"/>
              <a:buFont typeface="Arial"/>
              <a:buChar char="•"/>
              <a:defRPr sz="1200" b="0" i="0" u="none" strike="noStrike" cap="small">
                <a:solidFill>
                  <a:schemeClr val="dk1"/>
                </a:solidFill>
                <a:latin typeface="Century Gothic"/>
                <a:ea typeface="Century Gothic"/>
                <a:cs typeface="Century Gothic"/>
                <a:sym typeface="Century Gothic"/>
              </a:defRPr>
            </a:lvl8pPr>
            <a:lvl9pPr marL="4114800" marR="0" lvl="8" indent="-304800" algn="l" rtl="0">
              <a:spcBef>
                <a:spcPts val="600"/>
              </a:spcBef>
              <a:spcAft>
                <a:spcPts val="600"/>
              </a:spcAft>
              <a:buClr>
                <a:schemeClr val="dk1"/>
              </a:buClr>
              <a:buSzPts val="1200"/>
              <a:buFont typeface="Arial"/>
              <a:buChar char="•"/>
              <a:defRPr sz="1200" b="0" i="0" u="none" strike="noStrike" cap="small">
                <a:solidFill>
                  <a:schemeClr val="dk1"/>
                </a:solidFill>
                <a:latin typeface="Century Gothic"/>
                <a:ea typeface="Century Gothic"/>
                <a:cs typeface="Century Gothic"/>
                <a:sym typeface="Century Gothic"/>
              </a:defRPr>
            </a:lvl9pPr>
          </a:lstStyle>
          <a:p>
            <a:endParaRPr/>
          </a:p>
        </p:txBody>
      </p:sp>
      <p:sp>
        <p:nvSpPr>
          <p:cNvPr id="12" name="Google Shape;12;p1"/>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1" i="0" u="none" strike="noStrike" cap="none">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1"/>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1" i="0" u="none" strike="noStrike" cap="none">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 name="Google Shape;14;p1"/>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1" i="0" u="none" strike="noStrike" cap="none">
                <a:solidFill>
                  <a:schemeClr val="dk1"/>
                </a:solidFill>
                <a:latin typeface="Century Gothic"/>
                <a:ea typeface="Century Gothic"/>
                <a:cs typeface="Century Gothic"/>
                <a:sym typeface="Century Gothic"/>
              </a:defRPr>
            </a:lvl1pPr>
            <a:lvl2pPr marL="0" marR="0" lvl="1" indent="0" algn="r" rtl="0">
              <a:spcBef>
                <a:spcPts val="0"/>
              </a:spcBef>
              <a:buNone/>
              <a:defRPr sz="900" b="1" i="0" u="none" strike="noStrike" cap="none">
                <a:solidFill>
                  <a:schemeClr val="dk1"/>
                </a:solidFill>
                <a:latin typeface="Century Gothic"/>
                <a:ea typeface="Century Gothic"/>
                <a:cs typeface="Century Gothic"/>
                <a:sym typeface="Century Gothic"/>
              </a:defRPr>
            </a:lvl2pPr>
            <a:lvl3pPr marL="0" marR="0" lvl="2" indent="0" algn="r" rtl="0">
              <a:spcBef>
                <a:spcPts val="0"/>
              </a:spcBef>
              <a:buNone/>
              <a:defRPr sz="900" b="1" i="0" u="none" strike="noStrike" cap="none">
                <a:solidFill>
                  <a:schemeClr val="dk1"/>
                </a:solidFill>
                <a:latin typeface="Century Gothic"/>
                <a:ea typeface="Century Gothic"/>
                <a:cs typeface="Century Gothic"/>
                <a:sym typeface="Century Gothic"/>
              </a:defRPr>
            </a:lvl3pPr>
            <a:lvl4pPr marL="0" marR="0" lvl="3" indent="0" algn="r" rtl="0">
              <a:spcBef>
                <a:spcPts val="0"/>
              </a:spcBef>
              <a:buNone/>
              <a:defRPr sz="900" b="1" i="0" u="none" strike="noStrike" cap="none">
                <a:solidFill>
                  <a:schemeClr val="dk1"/>
                </a:solidFill>
                <a:latin typeface="Century Gothic"/>
                <a:ea typeface="Century Gothic"/>
                <a:cs typeface="Century Gothic"/>
                <a:sym typeface="Century Gothic"/>
              </a:defRPr>
            </a:lvl4pPr>
            <a:lvl5pPr marL="0" marR="0" lvl="4" indent="0" algn="r" rtl="0">
              <a:spcBef>
                <a:spcPts val="0"/>
              </a:spcBef>
              <a:buNone/>
              <a:defRPr sz="900" b="1" i="0" u="none" strike="noStrike" cap="none">
                <a:solidFill>
                  <a:schemeClr val="dk1"/>
                </a:solidFill>
                <a:latin typeface="Century Gothic"/>
                <a:ea typeface="Century Gothic"/>
                <a:cs typeface="Century Gothic"/>
                <a:sym typeface="Century Gothic"/>
              </a:defRPr>
            </a:lvl5pPr>
            <a:lvl6pPr marL="0" marR="0" lvl="5" indent="0" algn="r" rtl="0">
              <a:spcBef>
                <a:spcPts val="0"/>
              </a:spcBef>
              <a:buNone/>
              <a:defRPr sz="900" b="1" i="0" u="none" strike="noStrike" cap="none">
                <a:solidFill>
                  <a:schemeClr val="dk1"/>
                </a:solidFill>
                <a:latin typeface="Century Gothic"/>
                <a:ea typeface="Century Gothic"/>
                <a:cs typeface="Century Gothic"/>
                <a:sym typeface="Century Gothic"/>
              </a:defRPr>
            </a:lvl6pPr>
            <a:lvl7pPr marL="0" marR="0" lvl="6" indent="0" algn="r" rtl="0">
              <a:spcBef>
                <a:spcPts val="0"/>
              </a:spcBef>
              <a:buNone/>
              <a:defRPr sz="900" b="1" i="0" u="none" strike="noStrike" cap="none">
                <a:solidFill>
                  <a:schemeClr val="dk1"/>
                </a:solidFill>
                <a:latin typeface="Century Gothic"/>
                <a:ea typeface="Century Gothic"/>
                <a:cs typeface="Century Gothic"/>
                <a:sym typeface="Century Gothic"/>
              </a:defRPr>
            </a:lvl7pPr>
            <a:lvl8pPr marL="0" marR="0" lvl="7" indent="0" algn="r" rtl="0">
              <a:spcBef>
                <a:spcPts val="0"/>
              </a:spcBef>
              <a:buNone/>
              <a:defRPr sz="900" b="1" i="0" u="none" strike="noStrike" cap="none">
                <a:solidFill>
                  <a:schemeClr val="dk1"/>
                </a:solidFill>
                <a:latin typeface="Century Gothic"/>
                <a:ea typeface="Century Gothic"/>
                <a:cs typeface="Century Gothic"/>
                <a:sym typeface="Century Gothic"/>
              </a:defRPr>
            </a:lvl8pPr>
            <a:lvl9pPr marL="0" marR="0" lvl="8" indent="0" algn="r" rtl="0">
              <a:spcBef>
                <a:spcPts val="0"/>
              </a:spcBef>
              <a:buNone/>
              <a:defRPr sz="900" b="1"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ucks.blogs.nytimes.com/2013/02/18/used-car-prices-vary-by-market-analysis-find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cargurus.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ctrTitle"/>
          </p:nvPr>
        </p:nvSpPr>
        <p:spPr>
          <a:xfrm>
            <a:off x="1751012" y="609601"/>
            <a:ext cx="8676222" cy="32004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4800"/>
              <a:buFont typeface="Century Gothic"/>
              <a:buNone/>
            </a:pPr>
            <a:r>
              <a:rPr lang="en-US" dirty="0" smtClean="0"/>
              <a:t>PREDICTING</a:t>
            </a:r>
            <a:br>
              <a:rPr lang="en-US" dirty="0" smtClean="0"/>
            </a:br>
            <a:r>
              <a:rPr lang="en-US" dirty="0" smtClean="0"/>
              <a:t>USED VEHICLES’</a:t>
            </a:r>
            <a:br>
              <a:rPr lang="en-US" dirty="0" smtClean="0"/>
            </a:br>
            <a:r>
              <a:rPr lang="en-US" dirty="0" smtClean="0"/>
              <a:t>LISTING PRICE</a:t>
            </a:r>
            <a:endParaRPr dirty="0"/>
          </a:p>
        </p:txBody>
      </p:sp>
      <p:sp>
        <p:nvSpPr>
          <p:cNvPr id="133" name="Google Shape;133;p19"/>
          <p:cNvSpPr txBox="1">
            <a:spLocks noGrp="1"/>
          </p:cNvSpPr>
          <p:nvPr>
            <p:ph type="subTitle" idx="1"/>
          </p:nvPr>
        </p:nvSpPr>
        <p:spPr>
          <a:xfrm>
            <a:off x="1751012" y="4207434"/>
            <a:ext cx="8676222" cy="158376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2100"/>
              <a:buNone/>
            </a:pPr>
            <a:r>
              <a:rPr lang="en-US" dirty="0"/>
              <a:t>Team: Used cars analyzers</a:t>
            </a:r>
            <a:endParaRPr dirty="0"/>
          </a:p>
          <a:p>
            <a:pPr marL="0" lvl="0" indent="0" algn="ctr" rtl="0">
              <a:spcBef>
                <a:spcPts val="1020"/>
              </a:spcBef>
              <a:spcAft>
                <a:spcPts val="0"/>
              </a:spcAft>
              <a:buSzPts val="2100"/>
              <a:buNone/>
            </a:pPr>
            <a:endParaRPr dirty="0"/>
          </a:p>
          <a:p>
            <a:pPr marL="0" lvl="0" indent="0" algn="ctr" rtl="0">
              <a:spcBef>
                <a:spcPts val="1020"/>
              </a:spcBef>
              <a:spcAft>
                <a:spcPts val="0"/>
              </a:spcAft>
              <a:buSzPts val="2100"/>
              <a:buNone/>
            </a:pPr>
            <a:endParaRPr dirty="0"/>
          </a:p>
          <a:p>
            <a:pPr marL="0" lvl="0" indent="0" algn="ctr" rtl="0">
              <a:spcBef>
                <a:spcPts val="840"/>
              </a:spcBef>
              <a:spcAft>
                <a:spcPts val="0"/>
              </a:spcAft>
              <a:buSzPts val="1200"/>
              <a:buNone/>
            </a:pPr>
            <a:r>
              <a:rPr lang="en-US" sz="1200" dirty="0"/>
              <a:t>December 15, 2018</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a:spLocks noGrp="1"/>
          </p:cNvSpPr>
          <p:nvPr>
            <p:ph type="title"/>
          </p:nvPr>
        </p:nvSpPr>
        <p:spPr>
          <a:xfrm>
            <a:off x="1143000" y="118975"/>
            <a:ext cx="9906000" cy="1005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CORRELATION MATRIX</a:t>
            </a:r>
            <a:endParaRPr/>
          </a:p>
        </p:txBody>
      </p:sp>
      <p:pic>
        <p:nvPicPr>
          <p:cNvPr id="214" name="Google Shape;214;p28"/>
          <p:cNvPicPr preferRelativeResize="0"/>
          <p:nvPr/>
        </p:nvPicPr>
        <p:blipFill>
          <a:blip r:embed="rId3">
            <a:alphaModFix/>
          </a:blip>
          <a:stretch>
            <a:fillRect/>
          </a:stretch>
        </p:blipFill>
        <p:spPr>
          <a:xfrm>
            <a:off x="1136750" y="1426528"/>
            <a:ext cx="5943598" cy="5127645"/>
          </a:xfrm>
          <a:prstGeom prst="rect">
            <a:avLst/>
          </a:prstGeom>
          <a:noFill/>
          <a:ln>
            <a:noFill/>
          </a:ln>
        </p:spPr>
      </p:pic>
      <p:sp>
        <p:nvSpPr>
          <p:cNvPr id="215" name="Google Shape;215;p28"/>
          <p:cNvSpPr txBox="1"/>
          <p:nvPr/>
        </p:nvSpPr>
        <p:spPr>
          <a:xfrm>
            <a:off x="1141412" y="872067"/>
            <a:ext cx="2438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Century Gothic"/>
                <a:ea typeface="Century Gothic"/>
                <a:cs typeface="Century Gothic"/>
                <a:sym typeface="Century Gothic"/>
              </a:rPr>
              <a:t>Chevrolet dataset</a:t>
            </a:r>
            <a:endParaRPr sz="1800" i="1">
              <a:solidFill>
                <a:schemeClr val="dk1"/>
              </a:solidFill>
              <a:latin typeface="Century Gothic"/>
              <a:ea typeface="Century Gothic"/>
              <a:cs typeface="Century Gothic"/>
              <a:sym typeface="Century Gothic"/>
            </a:endParaRPr>
          </a:p>
        </p:txBody>
      </p:sp>
      <p:sp>
        <p:nvSpPr>
          <p:cNvPr id="216" name="Google Shape;216;p28"/>
          <p:cNvSpPr txBox="1"/>
          <p:nvPr/>
        </p:nvSpPr>
        <p:spPr>
          <a:xfrm>
            <a:off x="7687734" y="2539999"/>
            <a:ext cx="4098000" cy="2862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Similar results as Honda</a:t>
            </a:r>
            <a:endParaRPr sz="1800">
              <a:solidFill>
                <a:schemeClr val="dk1"/>
              </a:solidFill>
              <a:latin typeface="Century Gothic"/>
              <a:ea typeface="Century Gothic"/>
              <a:cs typeface="Century Gothic"/>
              <a:sym typeface="Century Gothic"/>
            </a:endParaRPr>
          </a:p>
          <a:p>
            <a:pPr marL="457200" marR="0" lvl="0" indent="-342900" algn="l" rtl="0">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Year of vehicle correlated with price.</a:t>
            </a:r>
            <a:endParaRPr sz="1800">
              <a:solidFill>
                <a:schemeClr val="dk1"/>
              </a:solidFill>
              <a:latin typeface="Century Gothic"/>
              <a:ea typeface="Century Gothic"/>
              <a:cs typeface="Century Gothic"/>
              <a:sym typeface="Century Gothic"/>
            </a:endParaRPr>
          </a:p>
          <a:p>
            <a:pPr marL="457200" marR="0" lvl="0" indent="-342900" algn="l" rtl="0">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Vehicle type</a:t>
            </a: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Other car features correlated to price include: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Engine size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Cylinders</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9"/>
          <p:cNvPicPr preferRelativeResize="0"/>
          <p:nvPr/>
        </p:nvPicPr>
        <p:blipFill rotWithShape="1">
          <a:blip r:embed="rId3">
            <a:alphaModFix/>
          </a:blip>
          <a:srcRect/>
          <a:stretch/>
        </p:blipFill>
        <p:spPr>
          <a:xfrm>
            <a:off x="6469905" y="4017512"/>
            <a:ext cx="3347617" cy="2286000"/>
          </a:xfrm>
          <a:prstGeom prst="rect">
            <a:avLst/>
          </a:prstGeom>
          <a:noFill/>
          <a:ln>
            <a:noFill/>
          </a:ln>
        </p:spPr>
      </p:pic>
      <p:pic>
        <p:nvPicPr>
          <p:cNvPr id="223" name="Google Shape;223;p29"/>
          <p:cNvPicPr preferRelativeResize="0"/>
          <p:nvPr/>
        </p:nvPicPr>
        <p:blipFill rotWithShape="1">
          <a:blip r:embed="rId4">
            <a:alphaModFix/>
          </a:blip>
          <a:srcRect/>
          <a:stretch/>
        </p:blipFill>
        <p:spPr>
          <a:xfrm>
            <a:off x="1361604" y="4017512"/>
            <a:ext cx="3393777" cy="2286000"/>
          </a:xfrm>
          <a:prstGeom prst="rect">
            <a:avLst/>
          </a:prstGeom>
          <a:noFill/>
          <a:ln>
            <a:noFill/>
          </a:ln>
        </p:spPr>
      </p:pic>
      <p:pic>
        <p:nvPicPr>
          <p:cNvPr id="224" name="Google Shape;224;p29"/>
          <p:cNvPicPr preferRelativeResize="0"/>
          <p:nvPr/>
        </p:nvPicPr>
        <p:blipFill rotWithShape="1">
          <a:blip r:embed="rId5">
            <a:alphaModFix/>
          </a:blip>
          <a:srcRect/>
          <a:stretch/>
        </p:blipFill>
        <p:spPr>
          <a:xfrm>
            <a:off x="6469905" y="1278446"/>
            <a:ext cx="3393774" cy="2286000"/>
          </a:xfrm>
          <a:prstGeom prst="rect">
            <a:avLst/>
          </a:prstGeom>
          <a:noFill/>
          <a:ln>
            <a:noFill/>
          </a:ln>
        </p:spPr>
      </p:pic>
      <p:pic>
        <p:nvPicPr>
          <p:cNvPr id="225" name="Google Shape;225;p29"/>
          <p:cNvPicPr preferRelativeResize="0"/>
          <p:nvPr/>
        </p:nvPicPr>
        <p:blipFill rotWithShape="1">
          <a:blip r:embed="rId6">
            <a:alphaModFix/>
          </a:blip>
          <a:srcRect/>
          <a:stretch/>
        </p:blipFill>
        <p:spPr>
          <a:xfrm>
            <a:off x="1407763" y="1484567"/>
            <a:ext cx="3347618" cy="2286000"/>
          </a:xfrm>
          <a:prstGeom prst="rect">
            <a:avLst/>
          </a:prstGeom>
          <a:noFill/>
          <a:ln>
            <a:noFill/>
          </a:ln>
        </p:spPr>
      </p:pic>
      <p:sp>
        <p:nvSpPr>
          <p:cNvPr id="226" name="Google Shape;226;p29"/>
          <p:cNvSpPr txBox="1">
            <a:spLocks noGrp="1"/>
          </p:cNvSpPr>
          <p:nvPr>
            <p:ph type="title"/>
          </p:nvPr>
        </p:nvSpPr>
        <p:spPr>
          <a:xfrm>
            <a:off x="870480" y="206121"/>
            <a:ext cx="9905998" cy="82538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INITIAL MODEL COMPARISON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30"/>
          <p:cNvPicPr preferRelativeResize="0"/>
          <p:nvPr/>
        </p:nvPicPr>
        <p:blipFill rotWithShape="1">
          <a:blip r:embed="rId3">
            <a:alphaModFix/>
          </a:blip>
          <a:srcRect/>
          <a:stretch/>
        </p:blipFill>
        <p:spPr>
          <a:xfrm>
            <a:off x="5960220" y="4002112"/>
            <a:ext cx="3557015" cy="2514600"/>
          </a:xfrm>
          <a:prstGeom prst="rect">
            <a:avLst/>
          </a:prstGeom>
          <a:noFill/>
          <a:ln>
            <a:noFill/>
          </a:ln>
        </p:spPr>
      </p:pic>
      <p:pic>
        <p:nvPicPr>
          <p:cNvPr id="233" name="Google Shape;233;p30"/>
          <p:cNvPicPr preferRelativeResize="0"/>
          <p:nvPr/>
        </p:nvPicPr>
        <p:blipFill rotWithShape="1">
          <a:blip r:embed="rId4">
            <a:alphaModFix/>
          </a:blip>
          <a:srcRect/>
          <a:stretch/>
        </p:blipFill>
        <p:spPr>
          <a:xfrm>
            <a:off x="899746" y="4002112"/>
            <a:ext cx="3511296" cy="2514600"/>
          </a:xfrm>
          <a:prstGeom prst="rect">
            <a:avLst/>
          </a:prstGeom>
          <a:noFill/>
          <a:ln>
            <a:noFill/>
          </a:ln>
        </p:spPr>
      </p:pic>
      <p:pic>
        <p:nvPicPr>
          <p:cNvPr id="234" name="Google Shape;234;p30"/>
          <p:cNvPicPr preferRelativeResize="0"/>
          <p:nvPr/>
        </p:nvPicPr>
        <p:blipFill rotWithShape="1">
          <a:blip r:embed="rId5">
            <a:alphaModFix/>
          </a:blip>
          <a:srcRect/>
          <a:stretch/>
        </p:blipFill>
        <p:spPr>
          <a:xfrm>
            <a:off x="5960220" y="1425966"/>
            <a:ext cx="3538728" cy="2514600"/>
          </a:xfrm>
          <a:prstGeom prst="rect">
            <a:avLst/>
          </a:prstGeom>
          <a:noFill/>
          <a:ln>
            <a:noFill/>
          </a:ln>
        </p:spPr>
      </p:pic>
      <p:pic>
        <p:nvPicPr>
          <p:cNvPr id="235" name="Google Shape;235;p30"/>
          <p:cNvPicPr preferRelativeResize="0"/>
          <p:nvPr/>
        </p:nvPicPr>
        <p:blipFill rotWithShape="1">
          <a:blip r:embed="rId6">
            <a:alphaModFix/>
          </a:blip>
          <a:srcRect/>
          <a:stretch/>
        </p:blipFill>
        <p:spPr>
          <a:xfrm>
            <a:off x="899746" y="1425966"/>
            <a:ext cx="3511296" cy="2514600"/>
          </a:xfrm>
          <a:prstGeom prst="rect">
            <a:avLst/>
          </a:prstGeom>
          <a:noFill/>
          <a:ln>
            <a:noFill/>
          </a:ln>
        </p:spPr>
      </p:pic>
      <p:sp>
        <p:nvSpPr>
          <p:cNvPr id="236" name="Google Shape;236;p30"/>
          <p:cNvSpPr txBox="1">
            <a:spLocks noGrp="1"/>
          </p:cNvSpPr>
          <p:nvPr>
            <p:ph type="title"/>
          </p:nvPr>
        </p:nvSpPr>
        <p:spPr>
          <a:xfrm>
            <a:off x="870480" y="206121"/>
            <a:ext cx="9905998" cy="82538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FEATURE SELECTION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1143000" y="409125"/>
            <a:ext cx="9906000" cy="1905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FEATURE SELECTION</a:t>
            </a:r>
            <a:endParaRPr/>
          </a:p>
        </p:txBody>
      </p:sp>
      <p:pic>
        <p:nvPicPr>
          <p:cNvPr id="243" name="Google Shape;243;p31"/>
          <p:cNvPicPr preferRelativeResize="0"/>
          <p:nvPr/>
        </p:nvPicPr>
        <p:blipFill>
          <a:blip r:embed="rId3">
            <a:alphaModFix/>
          </a:blip>
          <a:stretch>
            <a:fillRect/>
          </a:stretch>
        </p:blipFill>
        <p:spPr>
          <a:xfrm>
            <a:off x="152400" y="1726475"/>
            <a:ext cx="11438201" cy="4979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2"/>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HYPERPARAMETER TUNING</a:t>
            </a:r>
            <a:endParaRPr/>
          </a:p>
        </p:txBody>
      </p:sp>
      <p:pic>
        <p:nvPicPr>
          <p:cNvPr id="250" name="Google Shape;250;p32"/>
          <p:cNvPicPr preferRelativeResize="0"/>
          <p:nvPr/>
        </p:nvPicPr>
        <p:blipFill rotWithShape="1">
          <a:blip r:embed="rId3">
            <a:alphaModFix/>
          </a:blip>
          <a:srcRect/>
          <a:stretch/>
        </p:blipFill>
        <p:spPr>
          <a:xfrm>
            <a:off x="615461" y="2901456"/>
            <a:ext cx="3585629" cy="2560320"/>
          </a:xfrm>
          <a:prstGeom prst="rect">
            <a:avLst/>
          </a:prstGeom>
          <a:noFill/>
          <a:ln>
            <a:noFill/>
          </a:ln>
        </p:spPr>
      </p:pic>
      <p:pic>
        <p:nvPicPr>
          <p:cNvPr id="251" name="Google Shape;251;p32"/>
          <p:cNvPicPr preferRelativeResize="0"/>
          <p:nvPr/>
        </p:nvPicPr>
        <p:blipFill rotWithShape="1">
          <a:blip r:embed="rId4">
            <a:alphaModFix/>
          </a:blip>
          <a:srcRect/>
          <a:stretch/>
        </p:blipFill>
        <p:spPr>
          <a:xfrm>
            <a:off x="4290647" y="2901462"/>
            <a:ext cx="3585633" cy="2560320"/>
          </a:xfrm>
          <a:prstGeom prst="rect">
            <a:avLst/>
          </a:prstGeom>
          <a:noFill/>
          <a:ln>
            <a:noFill/>
          </a:ln>
        </p:spPr>
      </p:pic>
      <p:pic>
        <p:nvPicPr>
          <p:cNvPr id="252" name="Google Shape;252;p32"/>
          <p:cNvPicPr preferRelativeResize="0"/>
          <p:nvPr/>
        </p:nvPicPr>
        <p:blipFill rotWithShape="1">
          <a:blip r:embed="rId5">
            <a:alphaModFix/>
          </a:blip>
          <a:srcRect/>
          <a:stretch/>
        </p:blipFill>
        <p:spPr>
          <a:xfrm>
            <a:off x="8194430" y="2901456"/>
            <a:ext cx="3627120" cy="2560320"/>
          </a:xfrm>
          <a:prstGeom prst="rect">
            <a:avLst/>
          </a:prstGeom>
          <a:noFill/>
          <a:ln>
            <a:noFill/>
          </a:ln>
        </p:spPr>
      </p:pic>
      <p:sp>
        <p:nvSpPr>
          <p:cNvPr id="253" name="Google Shape;253;p32"/>
          <p:cNvSpPr/>
          <p:nvPr/>
        </p:nvSpPr>
        <p:spPr>
          <a:xfrm>
            <a:off x="0" y="0"/>
            <a:ext cx="121920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33"/>
          <p:cNvPicPr preferRelativeResize="0"/>
          <p:nvPr/>
        </p:nvPicPr>
        <p:blipFill rotWithShape="1">
          <a:blip r:embed="rId3">
            <a:alphaModFix/>
          </a:blip>
          <a:srcRect/>
          <a:stretch/>
        </p:blipFill>
        <p:spPr>
          <a:xfrm>
            <a:off x="6096000" y="3958300"/>
            <a:ext cx="4020035" cy="2743200"/>
          </a:xfrm>
          <a:prstGeom prst="rect">
            <a:avLst/>
          </a:prstGeom>
          <a:noFill/>
          <a:ln>
            <a:noFill/>
          </a:ln>
        </p:spPr>
      </p:pic>
      <p:pic>
        <p:nvPicPr>
          <p:cNvPr id="260" name="Google Shape;260;p33"/>
          <p:cNvPicPr preferRelativeResize="0"/>
          <p:nvPr/>
        </p:nvPicPr>
        <p:blipFill rotWithShape="1">
          <a:blip r:embed="rId4">
            <a:alphaModFix/>
          </a:blip>
          <a:srcRect/>
          <a:stretch/>
        </p:blipFill>
        <p:spPr>
          <a:xfrm>
            <a:off x="813187" y="3958300"/>
            <a:ext cx="4199589" cy="2743200"/>
          </a:xfrm>
          <a:prstGeom prst="rect">
            <a:avLst/>
          </a:prstGeom>
          <a:noFill/>
          <a:ln>
            <a:noFill/>
          </a:ln>
        </p:spPr>
      </p:pic>
      <p:pic>
        <p:nvPicPr>
          <p:cNvPr id="261" name="Google Shape;261;p33"/>
          <p:cNvPicPr preferRelativeResize="0"/>
          <p:nvPr/>
        </p:nvPicPr>
        <p:blipFill rotWithShape="1">
          <a:blip r:embed="rId5">
            <a:alphaModFix/>
          </a:blip>
          <a:srcRect/>
          <a:stretch/>
        </p:blipFill>
        <p:spPr>
          <a:xfrm>
            <a:off x="6058555" y="1215100"/>
            <a:ext cx="4159689" cy="2743200"/>
          </a:xfrm>
          <a:prstGeom prst="rect">
            <a:avLst/>
          </a:prstGeom>
          <a:noFill/>
          <a:ln>
            <a:noFill/>
          </a:ln>
        </p:spPr>
      </p:pic>
      <p:pic>
        <p:nvPicPr>
          <p:cNvPr id="262" name="Google Shape;262;p33"/>
          <p:cNvPicPr preferRelativeResize="0"/>
          <p:nvPr/>
        </p:nvPicPr>
        <p:blipFill rotWithShape="1">
          <a:blip r:embed="rId6">
            <a:alphaModFix/>
          </a:blip>
          <a:srcRect/>
          <a:stretch/>
        </p:blipFill>
        <p:spPr>
          <a:xfrm>
            <a:off x="902965" y="1215100"/>
            <a:ext cx="4020035" cy="2743200"/>
          </a:xfrm>
          <a:prstGeom prst="rect">
            <a:avLst/>
          </a:prstGeom>
          <a:noFill/>
          <a:ln>
            <a:noFill/>
          </a:ln>
        </p:spPr>
      </p:pic>
      <p:sp>
        <p:nvSpPr>
          <p:cNvPr id="263" name="Google Shape;263;p33"/>
          <p:cNvSpPr txBox="1">
            <a:spLocks noGrp="1"/>
          </p:cNvSpPr>
          <p:nvPr>
            <p:ph type="title"/>
          </p:nvPr>
        </p:nvSpPr>
        <p:spPr>
          <a:xfrm>
            <a:off x="870480" y="206121"/>
            <a:ext cx="9905998" cy="82538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FINAL MODELS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a:spLocks noGrp="1"/>
          </p:cNvSpPr>
          <p:nvPr>
            <p:ph type="title"/>
          </p:nvPr>
        </p:nvSpPr>
        <p:spPr>
          <a:xfrm>
            <a:off x="1142988" y="276125"/>
            <a:ext cx="9906000" cy="1905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MODEL VALIDATION WITH USED CHEVROLETS</a:t>
            </a:r>
            <a:endParaRPr/>
          </a:p>
        </p:txBody>
      </p:sp>
      <p:pic>
        <p:nvPicPr>
          <p:cNvPr id="269" name="Google Shape;269;p34"/>
          <p:cNvPicPr preferRelativeResize="0"/>
          <p:nvPr/>
        </p:nvPicPr>
        <p:blipFill>
          <a:blip r:embed="rId3">
            <a:alphaModFix/>
          </a:blip>
          <a:stretch>
            <a:fillRect/>
          </a:stretch>
        </p:blipFill>
        <p:spPr>
          <a:xfrm>
            <a:off x="862825" y="1956575"/>
            <a:ext cx="3486850" cy="2107425"/>
          </a:xfrm>
          <a:prstGeom prst="rect">
            <a:avLst/>
          </a:prstGeom>
          <a:noFill/>
          <a:ln>
            <a:noFill/>
          </a:ln>
        </p:spPr>
      </p:pic>
      <p:pic>
        <p:nvPicPr>
          <p:cNvPr id="270" name="Google Shape;270;p34"/>
          <p:cNvPicPr preferRelativeResize="0"/>
          <p:nvPr/>
        </p:nvPicPr>
        <p:blipFill>
          <a:blip r:embed="rId4">
            <a:alphaModFix/>
          </a:blip>
          <a:stretch>
            <a:fillRect/>
          </a:stretch>
        </p:blipFill>
        <p:spPr>
          <a:xfrm>
            <a:off x="6644250" y="1901811"/>
            <a:ext cx="3579350" cy="2216940"/>
          </a:xfrm>
          <a:prstGeom prst="rect">
            <a:avLst/>
          </a:prstGeom>
          <a:noFill/>
          <a:ln>
            <a:noFill/>
          </a:ln>
        </p:spPr>
      </p:pic>
      <p:pic>
        <p:nvPicPr>
          <p:cNvPr id="271" name="Google Shape;271;p34"/>
          <p:cNvPicPr preferRelativeResize="0"/>
          <p:nvPr/>
        </p:nvPicPr>
        <p:blipFill>
          <a:blip r:embed="rId5">
            <a:alphaModFix/>
          </a:blip>
          <a:stretch>
            <a:fillRect/>
          </a:stretch>
        </p:blipFill>
        <p:spPr>
          <a:xfrm>
            <a:off x="1030500" y="4488975"/>
            <a:ext cx="3151495" cy="1904750"/>
          </a:xfrm>
          <a:prstGeom prst="rect">
            <a:avLst/>
          </a:prstGeom>
          <a:noFill/>
          <a:ln>
            <a:noFill/>
          </a:ln>
        </p:spPr>
      </p:pic>
      <p:pic>
        <p:nvPicPr>
          <p:cNvPr id="272" name="Google Shape;272;p34"/>
          <p:cNvPicPr preferRelativeResize="0"/>
          <p:nvPr/>
        </p:nvPicPr>
        <p:blipFill>
          <a:blip r:embed="rId6">
            <a:alphaModFix/>
          </a:blip>
          <a:stretch>
            <a:fillRect/>
          </a:stretch>
        </p:blipFill>
        <p:spPr>
          <a:xfrm>
            <a:off x="6732651" y="4387637"/>
            <a:ext cx="3402542" cy="2107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5"/>
          <p:cNvPicPr preferRelativeResize="0"/>
          <p:nvPr/>
        </p:nvPicPr>
        <p:blipFill rotWithShape="1">
          <a:blip r:embed="rId3">
            <a:alphaModFix/>
          </a:blip>
          <a:srcRect l="29082" t="24054" r="12784" b="13677"/>
          <a:stretch/>
        </p:blipFill>
        <p:spPr>
          <a:xfrm>
            <a:off x="1442301" y="717936"/>
            <a:ext cx="9671901" cy="58274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6"/>
          <p:cNvPicPr preferRelativeResize="0"/>
          <p:nvPr/>
        </p:nvPicPr>
        <p:blipFill rotWithShape="1">
          <a:blip r:embed="rId3">
            <a:alphaModFix/>
          </a:blip>
          <a:srcRect l="16167" t="24742" r="11390" b="12576"/>
          <a:stretch/>
        </p:blipFill>
        <p:spPr>
          <a:xfrm>
            <a:off x="434471" y="1673256"/>
            <a:ext cx="10652728" cy="5184744"/>
          </a:xfrm>
          <a:prstGeom prst="rect">
            <a:avLst/>
          </a:prstGeom>
          <a:noFill/>
          <a:ln>
            <a:noFill/>
          </a:ln>
        </p:spPr>
      </p:pic>
      <p:sp>
        <p:nvSpPr>
          <p:cNvPr id="283" name="Google Shape;283;p36"/>
          <p:cNvSpPr/>
          <p:nvPr/>
        </p:nvSpPr>
        <p:spPr>
          <a:xfrm>
            <a:off x="434471" y="473479"/>
            <a:ext cx="1065272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0" cap="none">
                <a:solidFill>
                  <a:schemeClr val="dk1"/>
                </a:solidFill>
                <a:latin typeface="Century Gothic"/>
                <a:ea typeface="Century Gothic"/>
                <a:cs typeface="Century Gothic"/>
                <a:sym typeface="Century Gothic"/>
              </a:rPr>
              <a:t>Honda - Price – Engine Size – Miles - Region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37"/>
          <p:cNvPicPr preferRelativeResize="0"/>
          <p:nvPr/>
        </p:nvPicPr>
        <p:blipFill rotWithShape="1">
          <a:blip r:embed="rId3">
            <a:alphaModFix/>
          </a:blip>
          <a:srcRect l="12667" t="24653" r="12009" b="17112"/>
          <a:stretch/>
        </p:blipFill>
        <p:spPr>
          <a:xfrm>
            <a:off x="873157" y="1662298"/>
            <a:ext cx="10445685" cy="4542626"/>
          </a:xfrm>
          <a:prstGeom prst="rect">
            <a:avLst/>
          </a:prstGeom>
          <a:noFill/>
          <a:ln>
            <a:noFill/>
          </a:ln>
        </p:spPr>
      </p:pic>
      <p:sp>
        <p:nvSpPr>
          <p:cNvPr id="289" name="Google Shape;289;p37"/>
          <p:cNvSpPr/>
          <p:nvPr/>
        </p:nvSpPr>
        <p:spPr>
          <a:xfrm>
            <a:off x="434471" y="473479"/>
            <a:ext cx="10652727"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0" cap="none">
                <a:solidFill>
                  <a:schemeClr val="dk1"/>
                </a:solidFill>
                <a:latin typeface="Century Gothic"/>
                <a:ea typeface="Century Gothic"/>
                <a:cs typeface="Century Gothic"/>
                <a:sym typeface="Century Gothic"/>
              </a:rPr>
              <a:t>Honda</a:t>
            </a:r>
            <a:r>
              <a:rPr lang="en-US" sz="4000" b="0" cap="none">
                <a:solidFill>
                  <a:schemeClr val="dk1"/>
                </a:solidFill>
                <a:latin typeface="Century Gothic"/>
                <a:ea typeface="Century Gothic"/>
                <a:cs typeface="Century Gothic"/>
                <a:sym typeface="Century Gothic"/>
              </a:rPr>
              <a:t> - Price – Engine Size – Miles - Region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3" y="5442"/>
            <a:ext cx="9905998" cy="1905000"/>
          </a:xfrm>
        </p:spPr>
        <p:txBody>
          <a:bodyPr/>
          <a:lstStyle/>
          <a:p>
            <a:r>
              <a:rPr lang="en-US" dirty="0" smtClean="0"/>
              <a:t>Hypothesis</a:t>
            </a:r>
            <a:br>
              <a:rPr lang="en-US" dirty="0" smtClean="0"/>
            </a:br>
            <a:r>
              <a:rPr lang="en-US" dirty="0"/>
              <a:t/>
            </a:r>
            <a:br>
              <a:rPr lang="en-US" dirty="0"/>
            </a:br>
            <a:endParaRPr lang="en-US" dirty="0"/>
          </a:p>
        </p:txBody>
      </p:sp>
      <p:sp>
        <p:nvSpPr>
          <p:cNvPr id="4" name="TextBox 3"/>
          <p:cNvSpPr txBox="1"/>
          <p:nvPr/>
        </p:nvSpPr>
        <p:spPr>
          <a:xfrm>
            <a:off x="5926667" y="5544402"/>
            <a:ext cx="6030392" cy="1384995"/>
          </a:xfrm>
          <a:prstGeom prst="rect">
            <a:avLst/>
          </a:prstGeom>
          <a:noFill/>
        </p:spPr>
        <p:txBody>
          <a:bodyPr wrap="square" rtlCol="0">
            <a:spAutoFit/>
          </a:bodyPr>
          <a:lstStyle/>
          <a:p>
            <a:r>
              <a:rPr lang="en-US" sz="1200" b="1" dirty="0" smtClean="0"/>
              <a:t>Reference:</a:t>
            </a:r>
          </a:p>
          <a:p>
            <a:r>
              <a:rPr lang="en-US" sz="1200" dirty="0" err="1" smtClean="0"/>
              <a:t>Carrns</a:t>
            </a:r>
            <a:r>
              <a:rPr lang="en-US" sz="1200" dirty="0" smtClean="0"/>
              <a:t>, Ann (2013, February 18). </a:t>
            </a:r>
            <a:r>
              <a:rPr lang="en-US" sz="1200" i="1" dirty="0" smtClean="0"/>
              <a:t>Used Car Prices Vary by Market, Analysis Finds</a:t>
            </a:r>
            <a:r>
              <a:rPr lang="en-US" sz="1200" dirty="0" smtClean="0"/>
              <a:t>. </a:t>
            </a:r>
            <a:r>
              <a:rPr lang="en-US" sz="1200" dirty="0"/>
              <a:t>Retrieved from </a:t>
            </a:r>
            <a:r>
              <a:rPr lang="en-US" sz="1200" dirty="0">
                <a:hlinkClick r:id="rId3"/>
              </a:rPr>
              <a:t>https://bucks.blogs.nytimes.com/2013/02/18/used-car-prices-vary-by-market-analysis-finds</a:t>
            </a:r>
            <a:r>
              <a:rPr lang="en-US" sz="1200" dirty="0" smtClean="0">
                <a:hlinkClick r:id="rId3"/>
              </a:rPr>
              <a:t>/</a:t>
            </a:r>
            <a:endParaRPr lang="en-US" sz="1200" dirty="0" smtClean="0"/>
          </a:p>
          <a:p>
            <a:endParaRPr lang="en-US" sz="1200" dirty="0" smtClean="0"/>
          </a:p>
          <a:p>
            <a:pPr marL="285750" indent="-285750">
              <a:buFont typeface="Arial" panose="020B0604020202020204" pitchFamily="34" charset="0"/>
              <a:buChar char="•"/>
            </a:pPr>
            <a:r>
              <a:rPr lang="en-US" sz="1200" u="sng" dirty="0" err="1" smtClean="0">
                <a:solidFill>
                  <a:srgbClr val="326891"/>
                </a:solidFill>
                <a:latin typeface="georgia" panose="02040502050405020303" pitchFamily="18" charset="0"/>
                <a:hlinkClick r:id="rId4"/>
              </a:rPr>
              <a:t>CarGurus</a:t>
            </a:r>
            <a:r>
              <a:rPr lang="en-US" sz="1200" u="sng" dirty="0" smtClean="0">
                <a:solidFill>
                  <a:srgbClr val="326891"/>
                </a:solidFill>
                <a:latin typeface="georgia" panose="02040502050405020303" pitchFamily="18" charset="0"/>
              </a:rPr>
              <a:t> </a:t>
            </a:r>
            <a:r>
              <a:rPr lang="en-US" sz="1200" dirty="0"/>
              <a:t>analysis </a:t>
            </a:r>
            <a:r>
              <a:rPr lang="en-US" sz="1200" dirty="0" smtClean="0"/>
              <a:t>of 3 million car listings in large metropolitan areas </a:t>
            </a:r>
            <a:endParaRPr lang="en-US" sz="1200" dirty="0"/>
          </a:p>
          <a:p>
            <a:r>
              <a:rPr lang="en-US" sz="1200" dirty="0" smtClean="0"/>
              <a:t> </a:t>
            </a:r>
            <a:endParaRPr lang="en-US" sz="1200" dirty="0"/>
          </a:p>
        </p:txBody>
      </p:sp>
      <p:sp>
        <p:nvSpPr>
          <p:cNvPr id="3" name="TextBox 2"/>
          <p:cNvSpPr txBox="1"/>
          <p:nvPr/>
        </p:nvSpPr>
        <p:spPr>
          <a:xfrm>
            <a:off x="1470600" y="1910442"/>
            <a:ext cx="8912133" cy="2677656"/>
          </a:xfrm>
          <a:prstGeom prst="rect">
            <a:avLst/>
          </a:prstGeom>
          <a:noFill/>
        </p:spPr>
        <p:txBody>
          <a:bodyPr wrap="square" rtlCol="0">
            <a:spAutoFit/>
          </a:bodyPr>
          <a:lstStyle/>
          <a:p>
            <a:pPr>
              <a:lnSpc>
                <a:spcPct val="150000"/>
              </a:lnSpc>
            </a:pPr>
            <a:r>
              <a:rPr lang="en-US" sz="2800" dirty="0"/>
              <a:t>In addition to vehicle attributes such as year, make, model, and mileage, a used vehicle’s listing price is impacted </a:t>
            </a:r>
            <a:r>
              <a:rPr lang="en-US" sz="2800" dirty="0" smtClean="0"/>
              <a:t>by local market conditions such as </a:t>
            </a:r>
            <a:r>
              <a:rPr lang="en-US" sz="2800" dirty="0"/>
              <a:t>geographic </a:t>
            </a:r>
            <a:r>
              <a:rPr lang="en-US" sz="2800" dirty="0" smtClean="0"/>
              <a:t>locality and </a:t>
            </a:r>
            <a:r>
              <a:rPr lang="en-US" sz="2800" dirty="0"/>
              <a:t>local </a:t>
            </a:r>
            <a:r>
              <a:rPr lang="en-US" sz="2800"/>
              <a:t>economic </a:t>
            </a:r>
            <a:r>
              <a:rPr lang="en-US" sz="2800" smtClean="0"/>
              <a:t>characteristics.</a:t>
            </a:r>
            <a:endParaRPr lang="en-US" sz="2800" dirty="0"/>
          </a:p>
        </p:txBody>
      </p:sp>
    </p:spTree>
    <p:extLst>
      <p:ext uri="{BB962C8B-B14F-4D97-AF65-F5344CB8AC3E}">
        <p14:creationId xmlns:p14="http://schemas.microsoft.com/office/powerpoint/2010/main" val="3003034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38"/>
          <p:cNvPicPr preferRelativeResize="0"/>
          <p:nvPr/>
        </p:nvPicPr>
        <p:blipFill rotWithShape="1">
          <a:blip r:embed="rId3">
            <a:alphaModFix/>
          </a:blip>
          <a:srcRect l="16250" t="25154" r="11545" b="12576"/>
          <a:stretch/>
        </p:blipFill>
        <p:spPr>
          <a:xfrm>
            <a:off x="1409926" y="1569239"/>
            <a:ext cx="9926425" cy="4815282"/>
          </a:xfrm>
          <a:prstGeom prst="rect">
            <a:avLst/>
          </a:prstGeom>
          <a:noFill/>
          <a:ln>
            <a:noFill/>
          </a:ln>
        </p:spPr>
      </p:pic>
      <p:sp>
        <p:nvSpPr>
          <p:cNvPr id="295" name="Google Shape;295;p38"/>
          <p:cNvSpPr/>
          <p:nvPr/>
        </p:nvSpPr>
        <p:spPr>
          <a:xfrm>
            <a:off x="434471" y="473479"/>
            <a:ext cx="1065272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dk1"/>
                </a:solidFill>
                <a:latin typeface="Century Gothic"/>
                <a:ea typeface="Century Gothic"/>
                <a:cs typeface="Century Gothic"/>
                <a:sym typeface="Century Gothic"/>
              </a:rPr>
              <a:t>Honda - Price – Engine Size – Miles - Region</a:t>
            </a:r>
            <a:endParaRPr sz="3600" b="0" cap="none">
              <a:solidFill>
                <a:schemeClr val="dk1"/>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9"/>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PAIRPLOT</a:t>
            </a:r>
            <a:endParaRPr/>
          </a:p>
        </p:txBody>
      </p:sp>
      <p:pic>
        <p:nvPicPr>
          <p:cNvPr id="301" name="Google Shape;301;p39"/>
          <p:cNvPicPr preferRelativeResize="0"/>
          <p:nvPr/>
        </p:nvPicPr>
        <p:blipFill rotWithShape="1">
          <a:blip r:embed="rId3">
            <a:alphaModFix/>
          </a:blip>
          <a:srcRect l="17000" t="65567" r="10773" b="12715"/>
          <a:stretch/>
        </p:blipFill>
        <p:spPr>
          <a:xfrm>
            <a:off x="0" y="1373957"/>
            <a:ext cx="12149900" cy="2055043"/>
          </a:xfrm>
          <a:prstGeom prst="rect">
            <a:avLst/>
          </a:prstGeom>
          <a:noFill/>
          <a:ln>
            <a:noFill/>
          </a:ln>
        </p:spPr>
      </p:pic>
      <p:pic>
        <p:nvPicPr>
          <p:cNvPr id="302" name="Google Shape;302;p39"/>
          <p:cNvPicPr preferRelativeResize="0"/>
          <p:nvPr/>
        </p:nvPicPr>
        <p:blipFill rotWithShape="1">
          <a:blip r:embed="rId4">
            <a:alphaModFix/>
          </a:blip>
          <a:srcRect l="16750" t="47010" r="10696" b="30996"/>
          <a:stretch/>
        </p:blipFill>
        <p:spPr>
          <a:xfrm>
            <a:off x="140500" y="4713402"/>
            <a:ext cx="11099660" cy="1892594"/>
          </a:xfrm>
          <a:prstGeom prst="rect">
            <a:avLst/>
          </a:prstGeom>
          <a:noFill/>
          <a:ln>
            <a:noFill/>
          </a:ln>
        </p:spPr>
      </p:pic>
      <p:sp>
        <p:nvSpPr>
          <p:cNvPr id="303" name="Google Shape;303;p39"/>
          <p:cNvSpPr txBox="1"/>
          <p:nvPr/>
        </p:nvSpPr>
        <p:spPr>
          <a:xfrm>
            <a:off x="838200" y="3185311"/>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sz="4400">
                <a:solidFill>
                  <a:schemeClr val="dk1"/>
                </a:solidFill>
                <a:latin typeface="Century Gothic"/>
                <a:ea typeface="Century Gothic"/>
                <a:cs typeface="Century Gothic"/>
                <a:sym typeface="Century Gothic"/>
              </a:rPr>
              <a:t>Linear Relationship</a:t>
            </a:r>
            <a:endParaRPr/>
          </a:p>
        </p:txBody>
      </p:sp>
      <p:sp>
        <p:nvSpPr>
          <p:cNvPr id="304" name="Google Shape;304;p39"/>
          <p:cNvSpPr txBox="1"/>
          <p:nvPr/>
        </p:nvSpPr>
        <p:spPr>
          <a:xfrm>
            <a:off x="895092" y="48394"/>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sz="4400">
                <a:solidFill>
                  <a:schemeClr val="dk1"/>
                </a:solidFill>
                <a:latin typeface="Century Gothic"/>
                <a:ea typeface="Century Gothic"/>
                <a:cs typeface="Century Gothic"/>
                <a:sym typeface="Century Gothic"/>
              </a:rPr>
              <a:t>Joint Plot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0"/>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5400" b="1">
                <a:latin typeface="Arial"/>
                <a:ea typeface="Arial"/>
                <a:cs typeface="Arial"/>
                <a:sym typeface="Arial"/>
              </a:rPr>
              <a:t>Car Analyzer Dashboard </a:t>
            </a:r>
            <a:endParaRPr/>
          </a:p>
        </p:txBody>
      </p:sp>
      <p:pic>
        <p:nvPicPr>
          <p:cNvPr id="311" name="Google Shape;311;p40"/>
          <p:cNvPicPr preferRelativeResize="0"/>
          <p:nvPr/>
        </p:nvPicPr>
        <p:blipFill>
          <a:blip r:embed="rId3">
            <a:alphaModFix/>
          </a:blip>
          <a:stretch>
            <a:fillRect/>
          </a:stretch>
        </p:blipFill>
        <p:spPr>
          <a:xfrm>
            <a:off x="2646225" y="2725000"/>
            <a:ext cx="7334250" cy="3486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1"/>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4800" b="1">
                <a:latin typeface="Arial"/>
                <a:ea typeface="Arial"/>
                <a:cs typeface="Arial"/>
                <a:sym typeface="Arial"/>
              </a:rPr>
              <a:t>Car Analyzer Dashboard </a:t>
            </a:r>
            <a:endParaRPr/>
          </a:p>
        </p:txBody>
      </p:sp>
      <p:pic>
        <p:nvPicPr>
          <p:cNvPr id="318" name="Google Shape;318;p41"/>
          <p:cNvPicPr preferRelativeResize="0"/>
          <p:nvPr/>
        </p:nvPicPr>
        <p:blipFill>
          <a:blip r:embed="rId3">
            <a:alphaModFix/>
          </a:blip>
          <a:stretch>
            <a:fillRect/>
          </a:stretch>
        </p:blipFill>
        <p:spPr>
          <a:xfrm>
            <a:off x="1674775" y="2435025"/>
            <a:ext cx="7286625" cy="3829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2"/>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4800" b="1">
                <a:latin typeface="Arial"/>
                <a:ea typeface="Arial"/>
                <a:cs typeface="Arial"/>
                <a:sym typeface="Arial"/>
              </a:rPr>
              <a:t>Car Analyzer Dashboard </a:t>
            </a:r>
            <a:endParaRPr/>
          </a:p>
        </p:txBody>
      </p:sp>
      <p:pic>
        <p:nvPicPr>
          <p:cNvPr id="325" name="Google Shape;325;p42"/>
          <p:cNvPicPr preferRelativeResize="0"/>
          <p:nvPr/>
        </p:nvPicPr>
        <p:blipFill>
          <a:blip r:embed="rId3">
            <a:alphaModFix/>
          </a:blip>
          <a:stretch>
            <a:fillRect/>
          </a:stretch>
        </p:blipFill>
        <p:spPr>
          <a:xfrm>
            <a:off x="2805000" y="2667000"/>
            <a:ext cx="5715000" cy="3686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3"/>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MSA Comparison</a:t>
            </a:r>
            <a:endParaRPr/>
          </a:p>
        </p:txBody>
      </p:sp>
      <p:graphicFrame>
        <p:nvGraphicFramePr>
          <p:cNvPr id="332" name="Google Shape;332;p43"/>
          <p:cNvGraphicFramePr/>
          <p:nvPr/>
        </p:nvGraphicFramePr>
        <p:xfrm>
          <a:off x="2354525" y="2392625"/>
          <a:ext cx="7286050" cy="3186750"/>
        </p:xfrm>
        <a:graphic>
          <a:graphicData uri="http://schemas.openxmlformats.org/drawingml/2006/table">
            <a:tbl>
              <a:tblPr>
                <a:solidFill>
                  <a:srgbClr val="FFFFFF"/>
                </a:solidFill>
                <a:tableStyleId>{A183441E-F70B-4871-B98C-C0F23A151B5D}</a:tableStyleId>
              </a:tblPr>
              <a:tblGrid>
                <a:gridCol w="1150425">
                  <a:extLst>
                    <a:ext uri="{9D8B030D-6E8A-4147-A177-3AD203B41FA5}">
                      <a16:colId xmlns:a16="http://schemas.microsoft.com/office/drawing/2014/main" val="20000"/>
                    </a:ext>
                  </a:extLst>
                </a:gridCol>
                <a:gridCol w="1205200">
                  <a:extLst>
                    <a:ext uri="{9D8B030D-6E8A-4147-A177-3AD203B41FA5}">
                      <a16:colId xmlns:a16="http://schemas.microsoft.com/office/drawing/2014/main" val="20001"/>
                    </a:ext>
                  </a:extLst>
                </a:gridCol>
                <a:gridCol w="1270950">
                  <a:extLst>
                    <a:ext uri="{9D8B030D-6E8A-4147-A177-3AD203B41FA5}">
                      <a16:colId xmlns:a16="http://schemas.microsoft.com/office/drawing/2014/main" val="20002"/>
                    </a:ext>
                  </a:extLst>
                </a:gridCol>
                <a:gridCol w="1479125">
                  <a:extLst>
                    <a:ext uri="{9D8B030D-6E8A-4147-A177-3AD203B41FA5}">
                      <a16:colId xmlns:a16="http://schemas.microsoft.com/office/drawing/2014/main" val="20003"/>
                    </a:ext>
                  </a:extLst>
                </a:gridCol>
                <a:gridCol w="1183300">
                  <a:extLst>
                    <a:ext uri="{9D8B030D-6E8A-4147-A177-3AD203B41FA5}">
                      <a16:colId xmlns:a16="http://schemas.microsoft.com/office/drawing/2014/main" val="20004"/>
                    </a:ext>
                  </a:extLst>
                </a:gridCol>
                <a:gridCol w="997050">
                  <a:extLst>
                    <a:ext uri="{9D8B030D-6E8A-4147-A177-3AD203B41FA5}">
                      <a16:colId xmlns:a16="http://schemas.microsoft.com/office/drawing/2014/main" val="20005"/>
                    </a:ext>
                  </a:extLst>
                </a:gridCol>
              </a:tblGrid>
              <a:tr h="577150">
                <a:tc>
                  <a:txBody>
                    <a:bodyPr/>
                    <a:lstStyle/>
                    <a:p>
                      <a:pPr marL="0" lvl="0" indent="0" algn="ctr" rtl="0">
                        <a:lnSpc>
                          <a:spcPct val="115000"/>
                        </a:lnSpc>
                        <a:spcBef>
                          <a:spcPts val="0"/>
                        </a:spcBef>
                        <a:spcAft>
                          <a:spcPts val="0"/>
                        </a:spcAft>
                        <a:buNone/>
                      </a:pPr>
                      <a:r>
                        <a:rPr lang="en-US" sz="1100" b="1">
                          <a:highlight>
                            <a:srgbClr val="FFFFFF"/>
                          </a:highlight>
                          <a:latin typeface="Calibri"/>
                          <a:ea typeface="Calibri"/>
                          <a:cs typeface="Calibri"/>
                          <a:sym typeface="Calibri"/>
                        </a:rPr>
                        <a:t>Model</a:t>
                      </a:r>
                      <a:endParaRPr sz="1100" b="1">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highlight>
                            <a:srgbClr val="FFFFFF"/>
                          </a:highlight>
                          <a:latin typeface="Calibri"/>
                          <a:ea typeface="Calibri"/>
                          <a:cs typeface="Calibri"/>
                          <a:sym typeface="Calibri"/>
                        </a:rPr>
                        <a:t>Metropolitan Median Price</a:t>
                      </a:r>
                      <a:endParaRPr sz="1100" b="1">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highlight>
                            <a:srgbClr val="FFFFFF"/>
                          </a:highlight>
                          <a:latin typeface="Calibri"/>
                          <a:ea typeface="Calibri"/>
                          <a:cs typeface="Calibri"/>
                          <a:sym typeface="Calibri"/>
                        </a:rPr>
                        <a:t>Non-Metropolitan Median Price</a:t>
                      </a:r>
                      <a:endParaRPr sz="1100" b="1">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highlight>
                            <a:srgbClr val="FFFFFF"/>
                          </a:highlight>
                          <a:latin typeface="Calibri"/>
                          <a:ea typeface="Calibri"/>
                          <a:cs typeface="Calibri"/>
                          <a:sym typeface="Calibri"/>
                        </a:rPr>
                        <a:t>More Expensive Market</a:t>
                      </a:r>
                      <a:endParaRPr sz="1100" b="1">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highlight>
                            <a:srgbClr val="FFFFFF"/>
                          </a:highlight>
                          <a:latin typeface="Calibri"/>
                          <a:ea typeface="Calibri"/>
                          <a:cs typeface="Calibri"/>
                          <a:sym typeface="Calibri"/>
                        </a:rPr>
                        <a:t>$ Difference</a:t>
                      </a:r>
                      <a:endParaRPr sz="1100" b="1">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highlight>
                            <a:srgbClr val="FFFFFF"/>
                          </a:highlight>
                          <a:latin typeface="Calibri"/>
                          <a:ea typeface="Calibri"/>
                          <a:cs typeface="Calibri"/>
                          <a:sym typeface="Calibri"/>
                        </a:rPr>
                        <a:t>% Difference</a:t>
                      </a:r>
                      <a:endParaRPr sz="1100" b="1">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CR-V</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$18,250</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$17,999</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C6E0B4"/>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$251</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1.38</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CIVIC</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$14,991</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$14,712</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C6E0B4"/>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$280</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1.88</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ACCORD</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$16,950</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$15,774</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C6E0B4"/>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$1,176</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7.19</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ACCORD HYBRID</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$22,722</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$24,463</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Non-Metropolitan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D9E1F2"/>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$1,741</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7.38</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ODYSSEY</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$20,400</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$16,999</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C6E0B4"/>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$3,402</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18.19</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FIT</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$12,998</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$13,637</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Non-Metropolitan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D9E1F2"/>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$639</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4.80</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RIDGELINE</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$22,994</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$22,995</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Non-Metropolitan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D9E1F2"/>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0.00</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PILOT</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$24,372</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$22,900</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C6E0B4"/>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$1,472</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6.23</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4"/>
          <p:cNvSpPr txBox="1">
            <a:spLocks noGrp="1"/>
          </p:cNvSpPr>
          <p:nvPr>
            <p:ph type="title"/>
          </p:nvPr>
        </p:nvSpPr>
        <p:spPr>
          <a:xfrm>
            <a:off x="1072838" y="0"/>
            <a:ext cx="9906000" cy="1905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Conclusions</a:t>
            </a:r>
            <a:endParaRPr/>
          </a:p>
        </p:txBody>
      </p:sp>
      <p:sp>
        <p:nvSpPr>
          <p:cNvPr id="339" name="Google Shape;339;p44"/>
          <p:cNvSpPr txBox="1">
            <a:spLocks noGrp="1"/>
          </p:cNvSpPr>
          <p:nvPr>
            <p:ph type="title"/>
          </p:nvPr>
        </p:nvSpPr>
        <p:spPr>
          <a:xfrm>
            <a:off x="1074413" y="3320400"/>
            <a:ext cx="9906000" cy="1905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Next Steps</a:t>
            </a:r>
            <a:endParaRPr/>
          </a:p>
        </p:txBody>
      </p:sp>
      <p:sp>
        <p:nvSpPr>
          <p:cNvPr id="340" name="Google Shape;340;p44"/>
          <p:cNvSpPr txBox="1"/>
          <p:nvPr/>
        </p:nvSpPr>
        <p:spPr>
          <a:xfrm>
            <a:off x="1072850" y="1298025"/>
            <a:ext cx="10644000" cy="15900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The most significant features impacting price were the year and model of the car</a:t>
            </a:r>
            <a:endParaRPr>
              <a:latin typeface="Century Gothic"/>
              <a:ea typeface="Century Gothic"/>
              <a:cs typeface="Century Gothic"/>
              <a:sym typeface="Century Gothic"/>
            </a:endParaRPr>
          </a:p>
          <a:p>
            <a:pPr marL="457200" lvl="0" indent="-317500" algn="l" rtl="0">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Income attributes had little to no impact on price</a:t>
            </a:r>
            <a:endParaRPr>
              <a:latin typeface="Century Gothic"/>
              <a:ea typeface="Century Gothic"/>
              <a:cs typeface="Century Gothic"/>
              <a:sym typeface="Century Gothic"/>
            </a:endParaRPr>
          </a:p>
          <a:p>
            <a:pPr marL="457200" lvl="0" indent="-317500" algn="l" rtl="0">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The decision tree was the best performing model. The linear and Ridge models also performed well.</a:t>
            </a:r>
            <a:endParaRPr>
              <a:latin typeface="Century Gothic"/>
              <a:ea typeface="Century Gothic"/>
              <a:cs typeface="Century Gothic"/>
              <a:sym typeface="Century Gothic"/>
            </a:endParaRPr>
          </a:p>
          <a:p>
            <a:pPr marL="457200" lvl="0" indent="-317500" algn="l" rtl="0">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These models took into account many features, including both features that describe the car and features that describe the location of the car</a:t>
            </a:r>
            <a:endParaRPr>
              <a:latin typeface="Century Gothic"/>
              <a:ea typeface="Century Gothic"/>
              <a:cs typeface="Century Gothic"/>
              <a:sym typeface="Century Gothic"/>
            </a:endParaRPr>
          </a:p>
        </p:txBody>
      </p:sp>
      <p:sp>
        <p:nvSpPr>
          <p:cNvPr id="341" name="Google Shape;341;p44"/>
          <p:cNvSpPr txBox="1"/>
          <p:nvPr/>
        </p:nvSpPr>
        <p:spPr>
          <a:xfrm>
            <a:off x="1072850" y="4010600"/>
            <a:ext cx="10644000" cy="15900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Consider differences in luxury car market, i.e. brands such as Mercedes, BMW, Tesla</a:t>
            </a:r>
            <a:endParaRPr>
              <a:latin typeface="Century Gothic"/>
              <a:ea typeface="Century Gothic"/>
              <a:cs typeface="Century Gothic"/>
              <a:sym typeface="Century Gothic"/>
            </a:endParaRPr>
          </a:p>
          <a:p>
            <a:pPr marL="457200" lvl="0" indent="-317500" algn="l" rtl="0">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Analyze results at the model vs. make level</a:t>
            </a:r>
            <a:endParaRPr>
              <a:latin typeface="Century Gothic"/>
              <a:ea typeface="Century Gothic"/>
              <a:cs typeface="Century Gothic"/>
              <a:sym typeface="Century Gothic"/>
            </a:endParaRPr>
          </a:p>
          <a:p>
            <a:pPr marL="457200" lvl="0" indent="-317500" algn="l" rtl="0">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Consider impact from upgrade features, i.e. moonroof, navigation package, video package, technology package</a:t>
            </a:r>
            <a:endParaRPr>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34589" y="0"/>
            <a:ext cx="9905998" cy="1905000"/>
          </a:xfrm>
        </p:spPr>
        <p:txBody>
          <a:bodyPr/>
          <a:lstStyle/>
          <a:p>
            <a:r>
              <a:rPr lang="en-US" dirty="0" smtClean="0"/>
              <a:t>The Data</a:t>
            </a:r>
            <a:endParaRPr lang="en-US" dirty="0"/>
          </a:p>
        </p:txBody>
      </p:sp>
      <p:sp>
        <p:nvSpPr>
          <p:cNvPr id="15" name="TextBox 14"/>
          <p:cNvSpPr txBox="1"/>
          <p:nvPr/>
        </p:nvSpPr>
        <p:spPr>
          <a:xfrm>
            <a:off x="1248015" y="1460938"/>
            <a:ext cx="9753600" cy="2343655"/>
          </a:xfrm>
          <a:prstGeom prst="rect">
            <a:avLst/>
          </a:prstGeom>
          <a:noFill/>
        </p:spPr>
        <p:txBody>
          <a:bodyPr wrap="square" rtlCol="0">
            <a:spAutoFit/>
          </a:bodyPr>
          <a:lstStyle/>
          <a:p>
            <a:pPr>
              <a:lnSpc>
                <a:spcPct val="150000"/>
              </a:lnSpc>
            </a:pPr>
            <a:r>
              <a:rPr lang="en-US" sz="2000" b="1" dirty="0" smtClean="0">
                <a:solidFill>
                  <a:srgbClr val="0BBBD3"/>
                </a:solidFill>
              </a:rPr>
              <a:t>Primary Data Sources:</a:t>
            </a:r>
          </a:p>
          <a:p>
            <a:pPr marL="342900" indent="-342900">
              <a:lnSpc>
                <a:spcPct val="150000"/>
              </a:lnSpc>
              <a:buFont typeface="Wingdings" panose="05000000000000000000" pitchFamily="2" charset="2"/>
              <a:buChar char="Ø"/>
            </a:pPr>
            <a:r>
              <a:rPr lang="en-US" sz="2000" dirty="0" smtClean="0"/>
              <a:t>MarketCheck.com – used vehicle listings</a:t>
            </a:r>
          </a:p>
          <a:p>
            <a:pPr marL="342900" indent="-342900">
              <a:lnSpc>
                <a:spcPct val="150000"/>
              </a:lnSpc>
              <a:buFont typeface="Wingdings" panose="05000000000000000000" pitchFamily="2" charset="2"/>
              <a:buChar char="Ø"/>
            </a:pPr>
            <a:r>
              <a:rPr lang="en-US" sz="2000" dirty="0" smtClean="0"/>
              <a:t>Internal Revenue Service (IRS) -  </a:t>
            </a:r>
            <a:r>
              <a:rPr lang="en-US" sz="2000" dirty="0"/>
              <a:t>Statistics of Income (SOI) </a:t>
            </a:r>
            <a:r>
              <a:rPr lang="en-US" sz="2000" dirty="0" smtClean="0"/>
              <a:t>data</a:t>
            </a:r>
          </a:p>
          <a:p>
            <a:pPr marL="342900" indent="-342900">
              <a:lnSpc>
                <a:spcPct val="150000"/>
              </a:lnSpc>
              <a:buFont typeface="Wingdings" panose="05000000000000000000" pitchFamily="2" charset="2"/>
              <a:buChar char="Ø"/>
            </a:pPr>
            <a:r>
              <a:rPr lang="en-US" sz="2000" dirty="0" smtClean="0"/>
              <a:t>Bureau of Economic Analysis (BEA) – Regional classifications</a:t>
            </a:r>
          </a:p>
          <a:p>
            <a:pPr marL="342900" indent="-342900">
              <a:lnSpc>
                <a:spcPct val="150000"/>
              </a:lnSpc>
              <a:buFont typeface="Wingdings" panose="05000000000000000000" pitchFamily="2" charset="2"/>
              <a:buChar char="Ø"/>
            </a:pPr>
            <a:r>
              <a:rPr lang="en-US" sz="2000" dirty="0" smtClean="0"/>
              <a:t>Bureau of Labor Statistics (BLS) – Metropolitan vs. Non-Metropolitan designations</a:t>
            </a:r>
            <a:endParaRPr lang="en-US" sz="2000" dirty="0"/>
          </a:p>
        </p:txBody>
      </p:sp>
      <p:sp>
        <p:nvSpPr>
          <p:cNvPr id="16" name="TextBox 15"/>
          <p:cNvSpPr txBox="1"/>
          <p:nvPr/>
        </p:nvSpPr>
        <p:spPr>
          <a:xfrm>
            <a:off x="450067" y="4060749"/>
            <a:ext cx="3442735" cy="646331"/>
          </a:xfrm>
          <a:prstGeom prst="rect">
            <a:avLst/>
          </a:prstGeom>
          <a:noFill/>
        </p:spPr>
        <p:txBody>
          <a:bodyPr wrap="square" rtlCol="0">
            <a:spAutoFit/>
          </a:bodyPr>
          <a:lstStyle/>
          <a:p>
            <a:r>
              <a:rPr lang="en-US" sz="1800" b="1" dirty="0">
                <a:solidFill>
                  <a:srgbClr val="0BBBD3"/>
                </a:solidFill>
              </a:rPr>
              <a:t>Target</a:t>
            </a:r>
          </a:p>
          <a:p>
            <a:r>
              <a:rPr lang="en-US" sz="1800" dirty="0" smtClean="0"/>
              <a:t>Target = Price	</a:t>
            </a:r>
            <a:endParaRPr lang="en-US" sz="1800" dirty="0"/>
          </a:p>
        </p:txBody>
      </p:sp>
      <p:sp>
        <p:nvSpPr>
          <p:cNvPr id="29" name="TextBox 28"/>
          <p:cNvSpPr txBox="1"/>
          <p:nvPr/>
        </p:nvSpPr>
        <p:spPr>
          <a:xfrm>
            <a:off x="3578705" y="4044798"/>
            <a:ext cx="3660295" cy="2308324"/>
          </a:xfrm>
          <a:prstGeom prst="rect">
            <a:avLst/>
          </a:prstGeom>
          <a:noFill/>
        </p:spPr>
        <p:txBody>
          <a:bodyPr wrap="square" rtlCol="0">
            <a:spAutoFit/>
          </a:bodyPr>
          <a:lstStyle/>
          <a:p>
            <a:r>
              <a:rPr lang="en-US" sz="1800" b="1" dirty="0" smtClean="0">
                <a:solidFill>
                  <a:srgbClr val="0BBBD3"/>
                </a:solidFill>
              </a:rPr>
              <a:t>Features</a:t>
            </a:r>
            <a:endParaRPr lang="en-US" sz="1800" dirty="0"/>
          </a:p>
          <a:p>
            <a:r>
              <a:rPr lang="en-US" sz="1800" dirty="0" smtClean="0"/>
              <a:t>45 features:</a:t>
            </a:r>
            <a:br>
              <a:rPr lang="en-US" sz="1800" dirty="0" smtClean="0"/>
            </a:br>
            <a:endParaRPr lang="en-US" sz="1800" dirty="0" smtClean="0"/>
          </a:p>
          <a:p>
            <a:pPr marL="285750" indent="-285750">
              <a:buFont typeface="Arial" panose="020B0604020202020204" pitchFamily="34" charset="0"/>
              <a:buChar char="•"/>
            </a:pPr>
            <a:r>
              <a:rPr lang="en-US" sz="1800" dirty="0" smtClean="0"/>
              <a:t>18 vehicle attributes (</a:t>
            </a:r>
            <a:r>
              <a:rPr lang="en-US" sz="1800" dirty="0" err="1" smtClean="0"/>
              <a:t>MarketCheck</a:t>
            </a:r>
            <a:r>
              <a:rPr lang="en-US" sz="1800" dirty="0" smtClean="0"/>
              <a:t>)</a:t>
            </a:r>
          </a:p>
          <a:p>
            <a:pPr marL="285750" indent="-285750">
              <a:buFont typeface="Arial" panose="020B0604020202020204" pitchFamily="34" charset="0"/>
              <a:buChar char="•"/>
            </a:pPr>
            <a:r>
              <a:rPr lang="en-US" sz="1800" dirty="0" smtClean="0"/>
              <a:t>20 income attributes (SOI)</a:t>
            </a:r>
          </a:p>
          <a:p>
            <a:pPr marL="285750" indent="-285750">
              <a:buFont typeface="Arial" panose="020B0604020202020204" pitchFamily="34" charset="0"/>
              <a:buChar char="•"/>
            </a:pPr>
            <a:r>
              <a:rPr lang="en-US" sz="1800" dirty="0" smtClean="0"/>
              <a:t>7 locality variables (BEA/BLS)</a:t>
            </a:r>
          </a:p>
          <a:p>
            <a:pPr marL="285750" indent="-285750">
              <a:buFont typeface="Arial" panose="020B0604020202020204" pitchFamily="34" charset="0"/>
              <a:buChar char="•"/>
            </a:pPr>
            <a:endParaRPr lang="en-US" sz="1800" dirty="0"/>
          </a:p>
        </p:txBody>
      </p:sp>
      <p:sp>
        <p:nvSpPr>
          <p:cNvPr id="30" name="TextBox 29"/>
          <p:cNvSpPr txBox="1"/>
          <p:nvPr/>
        </p:nvSpPr>
        <p:spPr>
          <a:xfrm>
            <a:off x="8024480" y="4060749"/>
            <a:ext cx="3641591" cy="1754326"/>
          </a:xfrm>
          <a:prstGeom prst="rect">
            <a:avLst/>
          </a:prstGeom>
          <a:noFill/>
        </p:spPr>
        <p:txBody>
          <a:bodyPr wrap="square" rtlCol="0">
            <a:spAutoFit/>
          </a:bodyPr>
          <a:lstStyle/>
          <a:p>
            <a:r>
              <a:rPr lang="en-US" sz="1800" b="1" dirty="0" smtClean="0">
                <a:solidFill>
                  <a:srgbClr val="0BBBD3"/>
                </a:solidFill>
              </a:rPr>
              <a:t>Instances</a:t>
            </a:r>
            <a:endParaRPr lang="en-US" sz="1800" dirty="0"/>
          </a:p>
          <a:p>
            <a:pPr marL="285750" indent="-285750">
              <a:buFont typeface="Arial" panose="020B0604020202020204" pitchFamily="34" charset="0"/>
              <a:buChar char="•"/>
            </a:pPr>
            <a:r>
              <a:rPr lang="en-US" sz="1800" dirty="0" smtClean="0"/>
              <a:t>Initial data set included 6.2 million rows</a:t>
            </a:r>
          </a:p>
          <a:p>
            <a:pPr marL="285750" indent="-285750">
              <a:buFont typeface="Arial" panose="020B0604020202020204" pitchFamily="34" charset="0"/>
              <a:buChar char="•"/>
            </a:pPr>
            <a:r>
              <a:rPr lang="en-US" sz="1800" dirty="0" smtClean="0"/>
              <a:t>Honda brand – 75K</a:t>
            </a:r>
          </a:p>
          <a:p>
            <a:pPr marL="285750" indent="-285750">
              <a:buFont typeface="Arial" panose="020B0604020202020204" pitchFamily="34" charset="0"/>
              <a:buChar char="•"/>
            </a:pPr>
            <a:r>
              <a:rPr lang="en-US" sz="1800" dirty="0" smtClean="0"/>
              <a:t>Chevrolet brand – 212K</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4079362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a:spLocks noGrp="1"/>
          </p:cNvSpPr>
          <p:nvPr>
            <p:ph type="title"/>
          </p:nvPr>
        </p:nvSpPr>
        <p:spPr>
          <a:xfrm>
            <a:off x="310776" y="0"/>
            <a:ext cx="10736634" cy="1243106"/>
          </a:xfrm>
        </p:spPr>
        <p:txBody>
          <a:bodyPr/>
          <a:lstStyle/>
          <a:p>
            <a:r>
              <a:rPr lang="en-US" dirty="0" smtClean="0"/>
              <a:t>Features</a:t>
            </a:r>
            <a:endParaRPr lang="en-US" dirty="0"/>
          </a:p>
        </p:txBody>
      </p:sp>
      <p:sp>
        <p:nvSpPr>
          <p:cNvPr id="2" name="TextBox 1"/>
          <p:cNvSpPr txBox="1"/>
          <p:nvPr/>
        </p:nvSpPr>
        <p:spPr>
          <a:xfrm>
            <a:off x="947070" y="1365142"/>
            <a:ext cx="3542695" cy="4893647"/>
          </a:xfrm>
          <a:prstGeom prst="rect">
            <a:avLst/>
          </a:prstGeom>
          <a:noFill/>
        </p:spPr>
        <p:txBody>
          <a:bodyPr wrap="square" rtlCol="0">
            <a:spAutoFit/>
          </a:bodyPr>
          <a:lstStyle/>
          <a:p>
            <a:r>
              <a:rPr lang="en-US" sz="2400" b="1" u="sng" dirty="0" err="1" smtClean="0">
                <a:solidFill>
                  <a:srgbClr val="0BBBD3"/>
                </a:solidFill>
              </a:rPr>
              <a:t>MarketCheck</a:t>
            </a:r>
            <a:endParaRPr lang="en-US" sz="2400" b="1" u="sng" dirty="0">
              <a:solidFill>
                <a:srgbClr val="0BBBD3"/>
              </a:solidFill>
            </a:endParaRPr>
          </a:p>
          <a:p>
            <a:pPr marL="285750" indent="-285750">
              <a:buFont typeface="Arial" panose="020B0604020202020204" pitchFamily="34" charset="0"/>
              <a:buChar char="•"/>
            </a:pPr>
            <a:r>
              <a:rPr lang="en-US" sz="1600" dirty="0" smtClean="0"/>
              <a:t>Price</a:t>
            </a:r>
          </a:p>
          <a:p>
            <a:pPr marL="285750" indent="-285750">
              <a:buFont typeface="Arial" panose="020B0604020202020204" pitchFamily="34" charset="0"/>
              <a:buChar char="•"/>
            </a:pPr>
            <a:r>
              <a:rPr lang="en-US" sz="1600" dirty="0" smtClean="0"/>
              <a:t>Miles</a:t>
            </a:r>
          </a:p>
          <a:p>
            <a:pPr marL="285750" indent="-285750">
              <a:buFont typeface="Arial" panose="020B0604020202020204" pitchFamily="34" charset="0"/>
              <a:buChar char="•"/>
            </a:pPr>
            <a:r>
              <a:rPr lang="en-US" sz="1600" dirty="0" smtClean="0"/>
              <a:t>Vehicle type</a:t>
            </a:r>
          </a:p>
          <a:p>
            <a:pPr marL="285750" indent="-285750">
              <a:buFont typeface="Arial" panose="020B0604020202020204" pitchFamily="34" charset="0"/>
              <a:buChar char="•"/>
            </a:pPr>
            <a:r>
              <a:rPr lang="en-US" sz="1600" dirty="0" smtClean="0"/>
              <a:t>Model</a:t>
            </a:r>
          </a:p>
          <a:p>
            <a:pPr marL="285750" indent="-285750">
              <a:buFont typeface="Arial" panose="020B0604020202020204" pitchFamily="34" charset="0"/>
              <a:buChar char="•"/>
            </a:pPr>
            <a:r>
              <a:rPr lang="en-US" sz="1600" dirty="0" smtClean="0"/>
              <a:t>Year</a:t>
            </a:r>
          </a:p>
          <a:p>
            <a:pPr marL="285750" indent="-285750">
              <a:buFont typeface="Arial" panose="020B0604020202020204" pitchFamily="34" charset="0"/>
              <a:buChar char="•"/>
            </a:pPr>
            <a:r>
              <a:rPr lang="en-US" sz="1600" dirty="0" smtClean="0"/>
              <a:t>Fuel type</a:t>
            </a:r>
          </a:p>
          <a:p>
            <a:pPr marL="285750" indent="-285750">
              <a:buFont typeface="Arial" panose="020B0604020202020204" pitchFamily="34" charset="0"/>
              <a:buChar char="•"/>
            </a:pPr>
            <a:r>
              <a:rPr lang="en-US" sz="1600" dirty="0" smtClean="0"/>
              <a:t>Engine size</a:t>
            </a:r>
          </a:p>
          <a:p>
            <a:pPr marL="285750" indent="-285750">
              <a:buFont typeface="Arial" panose="020B0604020202020204" pitchFamily="34" charset="0"/>
              <a:buChar char="•"/>
            </a:pPr>
            <a:r>
              <a:rPr lang="en-US" sz="1600" dirty="0" smtClean="0"/>
              <a:t>Transmission</a:t>
            </a:r>
          </a:p>
          <a:p>
            <a:pPr marL="285750" indent="-285750">
              <a:buFont typeface="Arial" panose="020B0604020202020204" pitchFamily="34" charset="0"/>
              <a:buChar char="•"/>
            </a:pPr>
            <a:r>
              <a:rPr lang="en-US" sz="1600" dirty="0" smtClean="0"/>
              <a:t>Doors</a:t>
            </a:r>
          </a:p>
          <a:p>
            <a:pPr marL="285750" indent="-285750">
              <a:buFont typeface="Arial" panose="020B0604020202020204" pitchFamily="34" charset="0"/>
              <a:buChar char="•"/>
            </a:pPr>
            <a:r>
              <a:rPr lang="en-US" sz="1600" dirty="0" smtClean="0"/>
              <a:t>Cylinders</a:t>
            </a:r>
          </a:p>
          <a:p>
            <a:pPr marL="285750" indent="-285750">
              <a:buFont typeface="Arial" panose="020B0604020202020204" pitchFamily="34" charset="0"/>
              <a:buChar char="•"/>
            </a:pPr>
            <a:r>
              <a:rPr lang="en-US" sz="1600" dirty="0" smtClean="0"/>
              <a:t>Interior color</a:t>
            </a:r>
          </a:p>
          <a:p>
            <a:pPr marL="285750" indent="-285750">
              <a:buFont typeface="Arial" panose="020B0604020202020204" pitchFamily="34" charset="0"/>
              <a:buChar char="•"/>
            </a:pPr>
            <a:r>
              <a:rPr lang="en-US" sz="1600" dirty="0" smtClean="0"/>
              <a:t>Exterior color</a:t>
            </a:r>
          </a:p>
          <a:p>
            <a:pPr marL="285750" indent="-285750">
              <a:buFont typeface="Arial" panose="020B0604020202020204" pitchFamily="34" charset="0"/>
              <a:buChar char="•"/>
            </a:pPr>
            <a:r>
              <a:rPr lang="en-US" sz="1600" dirty="0" smtClean="0"/>
              <a:t>Body Type</a:t>
            </a:r>
          </a:p>
          <a:p>
            <a:pPr marL="285750" indent="-285750">
              <a:buFont typeface="Arial" panose="020B0604020202020204" pitchFamily="34" charset="0"/>
              <a:buChar char="•"/>
            </a:pPr>
            <a:r>
              <a:rPr lang="en-US" sz="1600" dirty="0" smtClean="0"/>
              <a:t>State</a:t>
            </a:r>
          </a:p>
          <a:p>
            <a:pPr marL="285750" indent="-285750">
              <a:buFont typeface="Arial" panose="020B0604020202020204" pitchFamily="34" charset="0"/>
              <a:buChar char="•"/>
            </a:pPr>
            <a:r>
              <a:rPr lang="en-US" sz="1600" dirty="0" smtClean="0"/>
              <a:t>Days On Market (DOM)</a:t>
            </a:r>
          </a:p>
          <a:p>
            <a:pPr marL="285750" indent="-285750">
              <a:buFont typeface="Arial" panose="020B0604020202020204" pitchFamily="34" charset="0"/>
              <a:buChar char="•"/>
            </a:pPr>
            <a:r>
              <a:rPr lang="en-US" sz="1600" dirty="0" smtClean="0"/>
              <a:t>Comments (length)</a:t>
            </a:r>
          </a:p>
          <a:p>
            <a:pPr marL="285750" indent="-285750">
              <a:buFont typeface="Arial" panose="020B0604020202020204" pitchFamily="34" charset="0"/>
              <a:buChar char="•"/>
            </a:pPr>
            <a:r>
              <a:rPr lang="en-US" sz="1600" dirty="0" smtClean="0"/>
              <a:t>Options (length)</a:t>
            </a:r>
          </a:p>
          <a:p>
            <a:pPr marL="285750" indent="-285750">
              <a:buFont typeface="Arial" panose="020B0604020202020204" pitchFamily="34" charset="0"/>
              <a:buChar char="•"/>
            </a:pPr>
            <a:r>
              <a:rPr lang="en-US" sz="1600" dirty="0" smtClean="0"/>
              <a:t>Features (length)</a:t>
            </a:r>
            <a:endParaRPr lang="en-US" sz="1600" dirty="0"/>
          </a:p>
        </p:txBody>
      </p:sp>
      <p:sp>
        <p:nvSpPr>
          <p:cNvPr id="5" name="TextBox 4"/>
          <p:cNvSpPr txBox="1"/>
          <p:nvPr/>
        </p:nvSpPr>
        <p:spPr>
          <a:xfrm>
            <a:off x="8693678" y="1457475"/>
            <a:ext cx="3454779" cy="2431435"/>
          </a:xfrm>
          <a:prstGeom prst="rect">
            <a:avLst/>
          </a:prstGeom>
          <a:noFill/>
        </p:spPr>
        <p:txBody>
          <a:bodyPr wrap="square" rtlCol="0">
            <a:spAutoFit/>
          </a:bodyPr>
          <a:lstStyle/>
          <a:p>
            <a:r>
              <a:rPr lang="en-US" sz="2400" b="1" u="sng" dirty="0" smtClean="0">
                <a:solidFill>
                  <a:srgbClr val="0BBBD3"/>
                </a:solidFill>
              </a:rPr>
              <a:t>BLS / BEA</a:t>
            </a:r>
            <a:endParaRPr lang="en-US" sz="2400" b="1" u="sng" dirty="0">
              <a:solidFill>
                <a:srgbClr val="0BBBD3"/>
              </a:solidFill>
            </a:endParaRPr>
          </a:p>
          <a:p>
            <a:pPr marL="285750" indent="-285750">
              <a:buFont typeface="Arial" panose="020B0604020202020204" pitchFamily="34" charset="0"/>
              <a:buChar char="•"/>
            </a:pPr>
            <a:r>
              <a:rPr lang="en-US" sz="1600" dirty="0"/>
              <a:t>Region </a:t>
            </a:r>
            <a:r>
              <a:rPr lang="en-US" sz="1600" dirty="0" smtClean="0"/>
              <a:t>Name</a:t>
            </a:r>
          </a:p>
          <a:p>
            <a:pPr marL="285750" indent="-285750">
              <a:buFont typeface="Arial" panose="020B0604020202020204" pitchFamily="34" charset="0"/>
              <a:buChar char="•"/>
            </a:pPr>
            <a:r>
              <a:rPr lang="en-US" sz="1600" dirty="0" smtClean="0"/>
              <a:t>Region ID</a:t>
            </a:r>
          </a:p>
          <a:p>
            <a:pPr marL="285750" indent="-285750">
              <a:buFont typeface="Arial" panose="020B0604020202020204" pitchFamily="34" charset="0"/>
              <a:buChar char="•"/>
            </a:pPr>
            <a:r>
              <a:rPr lang="en-US" sz="1600" dirty="0" smtClean="0"/>
              <a:t>MSA Name</a:t>
            </a:r>
            <a:endParaRPr lang="en-US" sz="1600" dirty="0"/>
          </a:p>
          <a:p>
            <a:pPr marL="285750" indent="-285750">
              <a:buFont typeface="Arial" panose="020B0604020202020204" pitchFamily="34" charset="0"/>
              <a:buChar char="•"/>
            </a:pPr>
            <a:r>
              <a:rPr lang="en-US" sz="1600" dirty="0"/>
              <a:t>MSA </a:t>
            </a:r>
            <a:r>
              <a:rPr lang="en-US" sz="1600" dirty="0" smtClean="0"/>
              <a:t>Type </a:t>
            </a:r>
            <a:r>
              <a:rPr lang="en-US" sz="1600" dirty="0"/>
              <a:t>(metro vs. non</a:t>
            </a:r>
            <a:r>
              <a:rPr lang="en-US" sz="1600" dirty="0" smtClean="0"/>
              <a:t>)</a:t>
            </a:r>
          </a:p>
          <a:p>
            <a:pPr marL="285750" indent="-285750">
              <a:buFont typeface="Arial" panose="020B0604020202020204" pitchFamily="34" charset="0"/>
              <a:buChar char="•"/>
            </a:pPr>
            <a:r>
              <a:rPr lang="en-US" sz="1600" dirty="0" smtClean="0"/>
              <a:t>CBSA</a:t>
            </a:r>
          </a:p>
          <a:p>
            <a:pPr marL="285750" indent="-285750">
              <a:buFont typeface="Arial" panose="020B0604020202020204" pitchFamily="34" charset="0"/>
              <a:buChar char="•"/>
            </a:pPr>
            <a:r>
              <a:rPr lang="en-US" sz="1600" dirty="0" smtClean="0"/>
              <a:t>County Name</a:t>
            </a:r>
          </a:p>
          <a:p>
            <a:pPr marL="285750" indent="-285750">
              <a:buFont typeface="Arial" panose="020B0604020202020204" pitchFamily="34" charset="0"/>
              <a:buChar char="•"/>
            </a:pPr>
            <a:r>
              <a:rPr lang="en-US" sz="1600" dirty="0" smtClean="0"/>
              <a:t>FIPS Code</a:t>
            </a:r>
            <a:endParaRPr lang="en-US" sz="1600" dirty="0"/>
          </a:p>
          <a:p>
            <a:pPr marL="285750" indent="-285750">
              <a:buFont typeface="Arial" panose="020B0604020202020204" pitchFamily="34" charset="0"/>
              <a:buChar char="•"/>
            </a:pPr>
            <a:endParaRPr lang="en-US" sz="1600" dirty="0"/>
          </a:p>
        </p:txBody>
      </p:sp>
      <p:sp>
        <p:nvSpPr>
          <p:cNvPr id="6" name="TextBox 5"/>
          <p:cNvSpPr txBox="1"/>
          <p:nvPr/>
        </p:nvSpPr>
        <p:spPr>
          <a:xfrm>
            <a:off x="4285129" y="1457475"/>
            <a:ext cx="3693459" cy="4401205"/>
          </a:xfrm>
          <a:prstGeom prst="rect">
            <a:avLst/>
          </a:prstGeom>
          <a:noFill/>
        </p:spPr>
        <p:txBody>
          <a:bodyPr wrap="square" rtlCol="0">
            <a:spAutoFit/>
          </a:bodyPr>
          <a:lstStyle/>
          <a:p>
            <a:r>
              <a:rPr lang="en-US" sz="2400" b="1" u="sng" dirty="0" smtClean="0">
                <a:solidFill>
                  <a:srgbClr val="0BBBD3"/>
                </a:solidFill>
              </a:rPr>
              <a:t>IRS Statistics of Income</a:t>
            </a:r>
            <a:endParaRPr lang="en-US" sz="2400" b="1" u="sng" dirty="0">
              <a:solidFill>
                <a:srgbClr val="0BBBD3"/>
              </a:solidFill>
            </a:endParaRPr>
          </a:p>
          <a:p>
            <a:pPr marL="285750" indent="-285750">
              <a:buFont typeface="Arial" panose="020B0604020202020204" pitchFamily="34" charset="0"/>
              <a:buChar char="•"/>
            </a:pPr>
            <a:r>
              <a:rPr lang="en-US" sz="1600" dirty="0" smtClean="0"/>
              <a:t>Total income</a:t>
            </a:r>
          </a:p>
          <a:p>
            <a:pPr marL="285750" indent="-285750">
              <a:buFont typeface="Arial" panose="020B0604020202020204" pitchFamily="34" charset="0"/>
              <a:buChar char="•"/>
            </a:pPr>
            <a:r>
              <a:rPr lang="en-US" sz="1600" dirty="0" smtClean="0"/>
              <a:t>Adjusted gross income</a:t>
            </a:r>
          </a:p>
          <a:p>
            <a:pPr marL="285750" indent="-285750">
              <a:buFont typeface="Arial" panose="020B0604020202020204" pitchFamily="34" charset="0"/>
              <a:buChar char="•"/>
            </a:pPr>
            <a:r>
              <a:rPr lang="en-US" sz="1600" dirty="0" smtClean="0"/>
              <a:t>Number of single returns</a:t>
            </a:r>
          </a:p>
          <a:p>
            <a:pPr marL="285750" indent="-285750">
              <a:buFont typeface="Arial" panose="020B0604020202020204" pitchFamily="34" charset="0"/>
              <a:buChar char="•"/>
            </a:pPr>
            <a:r>
              <a:rPr lang="en-US" sz="1600" dirty="0" smtClean="0"/>
              <a:t>Number of married returns</a:t>
            </a:r>
          </a:p>
          <a:p>
            <a:pPr marL="285750" indent="-285750">
              <a:buFont typeface="Arial" panose="020B0604020202020204" pitchFamily="34" charset="0"/>
              <a:buChar char="•"/>
            </a:pPr>
            <a:r>
              <a:rPr lang="en-US" sz="1600" dirty="0" smtClean="0"/>
              <a:t>Number of exemptions</a:t>
            </a:r>
          </a:p>
          <a:p>
            <a:pPr marL="285750" indent="-285750">
              <a:buFont typeface="Arial" panose="020B0604020202020204" pitchFamily="34" charset="0"/>
              <a:buChar char="•"/>
            </a:pPr>
            <a:r>
              <a:rPr lang="en-US" sz="1600" dirty="0" smtClean="0"/>
              <a:t>Number of dependents</a:t>
            </a:r>
          </a:p>
          <a:p>
            <a:pPr marL="285750" indent="-285750">
              <a:buFont typeface="Arial" panose="020B0604020202020204" pitchFamily="34" charset="0"/>
              <a:buChar char="•"/>
            </a:pPr>
            <a:r>
              <a:rPr lang="en-US" sz="1600" dirty="0" smtClean="0"/>
              <a:t>Farm returns</a:t>
            </a:r>
          </a:p>
          <a:p>
            <a:pPr marL="285750" indent="-285750">
              <a:buFont typeface="Arial" panose="020B0604020202020204" pitchFamily="34" charset="0"/>
              <a:buChar char="•"/>
            </a:pPr>
            <a:r>
              <a:rPr lang="en-US" sz="1600" dirty="0" smtClean="0"/>
              <a:t>Home mortgage interest paid</a:t>
            </a:r>
          </a:p>
          <a:p>
            <a:pPr marL="285750" indent="-285750">
              <a:buFont typeface="Arial" panose="020B0604020202020204" pitchFamily="34" charset="0"/>
              <a:buChar char="•"/>
            </a:pPr>
            <a:r>
              <a:rPr lang="en-US" sz="1600" dirty="0" smtClean="0"/>
              <a:t>Personal property taxes</a:t>
            </a:r>
          </a:p>
          <a:p>
            <a:pPr marL="285750" indent="-285750">
              <a:buFont typeface="Arial" panose="020B0604020202020204" pitchFamily="34" charset="0"/>
              <a:buChar char="•"/>
            </a:pPr>
            <a:r>
              <a:rPr lang="en-US" sz="1600" dirty="0" smtClean="0"/>
              <a:t>Refunds anticipated</a:t>
            </a:r>
          </a:p>
          <a:p>
            <a:pPr marL="285750" indent="-285750">
              <a:buFont typeface="Arial" panose="020B0604020202020204" pitchFamily="34" charset="0"/>
              <a:buChar char="•"/>
            </a:pPr>
            <a:r>
              <a:rPr lang="en-US" sz="1600" dirty="0" smtClean="0"/>
              <a:t>Education expenses</a:t>
            </a:r>
          </a:p>
          <a:p>
            <a:pPr marL="285750" indent="-285750">
              <a:buFont typeface="Arial" panose="020B0604020202020204" pitchFamily="34" charset="0"/>
              <a:buChar char="•"/>
            </a:pPr>
            <a:r>
              <a:rPr lang="en-US" sz="1600" dirty="0" smtClean="0"/>
              <a:t>Self-employed retirement plans</a:t>
            </a:r>
          </a:p>
          <a:p>
            <a:pPr marL="285750" indent="-285750">
              <a:buFont typeface="Arial" panose="020B0604020202020204" pitchFamily="34" charset="0"/>
              <a:buChar char="•"/>
            </a:pPr>
            <a:r>
              <a:rPr lang="en-US" sz="1600" dirty="0" smtClean="0"/>
              <a:t>Student loan interest deduction</a:t>
            </a:r>
          </a:p>
          <a:p>
            <a:pPr marL="285750" indent="-285750">
              <a:buFont typeface="Arial" panose="020B0604020202020204" pitchFamily="34" charset="0"/>
              <a:buChar char="•"/>
            </a:pPr>
            <a:r>
              <a:rPr lang="en-US" sz="1600" dirty="0" smtClean="0"/>
              <a:t>Tuition and fees deduction</a:t>
            </a:r>
          </a:p>
          <a:p>
            <a:pPr marL="285750" indent="-285750">
              <a:buFont typeface="Arial" panose="020B0604020202020204" pitchFamily="34" charset="0"/>
              <a:buChar char="•"/>
            </a:pPr>
            <a:r>
              <a:rPr lang="en-US" sz="1600" dirty="0" smtClean="0"/>
              <a:t>Total charitable contributions</a:t>
            </a:r>
          </a:p>
          <a:p>
            <a:pPr marL="285750" indent="-285750">
              <a:buFont typeface="Arial" panose="020B0604020202020204" pitchFamily="34" charset="0"/>
              <a:buChar char="•"/>
            </a:pPr>
            <a:r>
              <a:rPr lang="en-US" sz="1600" dirty="0" smtClean="0"/>
              <a:t>Elderly returns</a:t>
            </a:r>
          </a:p>
        </p:txBody>
      </p:sp>
    </p:spTree>
    <p:extLst>
      <p:ext uri="{BB962C8B-B14F-4D97-AF65-F5344CB8AC3E}">
        <p14:creationId xmlns:p14="http://schemas.microsoft.com/office/powerpoint/2010/main" val="163263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2974181" y="4579128"/>
            <a:ext cx="1580958" cy="147688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670843" y="4579128"/>
            <a:ext cx="1580958" cy="147688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825444" y="1846640"/>
            <a:ext cx="1580958" cy="147688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Multidocument 33"/>
          <p:cNvSpPr/>
          <p:nvPr/>
        </p:nvSpPr>
        <p:spPr>
          <a:xfrm>
            <a:off x="405161" y="1502228"/>
            <a:ext cx="2305381" cy="2254635"/>
          </a:xfrm>
          <a:prstGeom prst="flowChartMultidocumen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loud 3"/>
          <p:cNvSpPr/>
          <p:nvPr/>
        </p:nvSpPr>
        <p:spPr>
          <a:xfrm>
            <a:off x="6852189" y="1363045"/>
            <a:ext cx="2661389" cy="2613034"/>
          </a:xfrm>
          <a:prstGeom prst="cloud">
            <a:avLst/>
          </a:prstGeom>
          <a:solidFill>
            <a:srgbClr val="CCDA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65056" y="1879205"/>
            <a:ext cx="1569382" cy="1615827"/>
          </a:xfrm>
          <a:prstGeom prst="rect">
            <a:avLst/>
          </a:prstGeom>
          <a:noFill/>
        </p:spPr>
        <p:txBody>
          <a:bodyPr wrap="square" rtlCol="0">
            <a:spAutoFit/>
          </a:bodyPr>
          <a:lstStyle/>
          <a:p>
            <a:pPr marL="171450" indent="-171450">
              <a:buFont typeface="Arial" panose="020B0604020202020204" pitchFamily="34" charset="0"/>
              <a:buChar char="•"/>
            </a:pPr>
            <a:r>
              <a:rPr lang="en-US" sz="1100" b="1" dirty="0" err="1" smtClean="0">
                <a:solidFill>
                  <a:schemeClr val="tx1">
                    <a:lumMod val="95000"/>
                  </a:schemeClr>
                </a:solidFill>
              </a:rPr>
              <a:t>MarketCheck</a:t>
            </a:r>
            <a:r>
              <a:rPr lang="en-US" sz="1100" b="1" dirty="0">
                <a:solidFill>
                  <a:schemeClr val="tx1">
                    <a:lumMod val="95000"/>
                  </a:schemeClr>
                </a:solidFill>
              </a:rPr>
              <a:t> – </a:t>
            </a:r>
            <a:r>
              <a:rPr lang="en-US" sz="1100" b="1" dirty="0" smtClean="0">
                <a:solidFill>
                  <a:schemeClr val="tx1">
                    <a:lumMod val="95000"/>
                  </a:schemeClr>
                </a:solidFill>
              </a:rPr>
              <a:t>Used Listings</a:t>
            </a:r>
            <a:endParaRPr lang="en-US" sz="1100" b="1" dirty="0">
              <a:solidFill>
                <a:schemeClr val="tx1">
                  <a:lumMod val="95000"/>
                </a:schemeClr>
              </a:solidFill>
            </a:endParaRPr>
          </a:p>
          <a:p>
            <a:pPr marL="173038" indent="-173038"/>
            <a:r>
              <a:rPr lang="en-US" sz="1100" b="1" dirty="0">
                <a:solidFill>
                  <a:schemeClr val="tx1">
                    <a:lumMod val="95000"/>
                  </a:schemeClr>
                </a:solidFill>
              </a:rPr>
              <a:t>	</a:t>
            </a:r>
            <a:endParaRPr lang="en-US" sz="1100" b="1" dirty="0" smtClean="0">
              <a:solidFill>
                <a:schemeClr val="tx1">
                  <a:lumMod val="95000"/>
                </a:schemeClr>
              </a:solidFill>
            </a:endParaRPr>
          </a:p>
          <a:p>
            <a:pPr marL="171450" indent="-171450">
              <a:buFont typeface="Arial" panose="020B0604020202020204" pitchFamily="34" charset="0"/>
              <a:buChar char="•"/>
            </a:pPr>
            <a:r>
              <a:rPr lang="en-US" sz="1100" b="1" dirty="0" smtClean="0">
                <a:solidFill>
                  <a:schemeClr val="tx1">
                    <a:lumMod val="95000"/>
                  </a:schemeClr>
                </a:solidFill>
              </a:rPr>
              <a:t>IRS – SOI</a:t>
            </a:r>
          </a:p>
          <a:p>
            <a:pPr marL="171450" indent="-171450">
              <a:buFont typeface="Arial" panose="020B0604020202020204" pitchFamily="34" charset="0"/>
              <a:buChar char="•"/>
            </a:pPr>
            <a:endParaRPr lang="en-US" sz="1100" b="1" dirty="0" smtClean="0">
              <a:solidFill>
                <a:schemeClr val="tx1">
                  <a:lumMod val="95000"/>
                </a:schemeClr>
              </a:solidFill>
            </a:endParaRPr>
          </a:p>
          <a:p>
            <a:pPr marL="171450" indent="-171450">
              <a:buFont typeface="Arial" panose="020B0604020202020204" pitchFamily="34" charset="0"/>
              <a:buChar char="•"/>
            </a:pPr>
            <a:r>
              <a:rPr lang="en-US" sz="1100" b="1" dirty="0" smtClean="0">
                <a:solidFill>
                  <a:schemeClr val="tx1">
                    <a:lumMod val="95000"/>
                  </a:schemeClr>
                </a:solidFill>
              </a:rPr>
              <a:t>BLS – OES</a:t>
            </a:r>
          </a:p>
          <a:p>
            <a:pPr marL="171450" indent="-171450">
              <a:buFont typeface="Arial" panose="020B0604020202020204" pitchFamily="34" charset="0"/>
              <a:buChar char="•"/>
            </a:pPr>
            <a:endParaRPr lang="en-US" sz="1100" b="1" dirty="0" smtClean="0">
              <a:solidFill>
                <a:schemeClr val="tx1">
                  <a:lumMod val="95000"/>
                </a:schemeClr>
              </a:solidFill>
            </a:endParaRPr>
          </a:p>
          <a:p>
            <a:pPr marL="171450" indent="-171450">
              <a:buFont typeface="Arial" panose="020B0604020202020204" pitchFamily="34" charset="0"/>
              <a:buChar char="•"/>
            </a:pPr>
            <a:r>
              <a:rPr lang="en-US" sz="1100" b="1" dirty="0" smtClean="0">
                <a:solidFill>
                  <a:schemeClr val="tx1">
                    <a:lumMod val="95000"/>
                  </a:schemeClr>
                </a:solidFill>
              </a:rPr>
              <a:t>BEA - Regional</a:t>
            </a:r>
          </a:p>
          <a:p>
            <a:pPr marL="171450" indent="-171450">
              <a:buFont typeface="Arial" panose="020B0604020202020204" pitchFamily="34" charset="0"/>
              <a:buChar char="•"/>
            </a:pPr>
            <a:endParaRPr lang="en-US" sz="1100" b="1" dirty="0">
              <a:solidFill>
                <a:schemeClr val="tx1">
                  <a:lumMod val="95000"/>
                </a:schemeClr>
              </a:solidFill>
            </a:endParaRPr>
          </a:p>
        </p:txBody>
      </p:sp>
      <p:cxnSp>
        <p:nvCxnSpPr>
          <p:cNvPr id="17" name="Straight Arrow Connector 16"/>
          <p:cNvCxnSpPr>
            <a:stCxn id="34" idx="3"/>
            <a:endCxn id="2" idx="1"/>
          </p:cNvCxnSpPr>
          <p:nvPr/>
        </p:nvCxnSpPr>
        <p:spPr>
          <a:xfrm flipV="1">
            <a:off x="2710542" y="2617650"/>
            <a:ext cx="1646456" cy="11896"/>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 name="Can 23"/>
          <p:cNvSpPr/>
          <p:nvPr/>
        </p:nvSpPr>
        <p:spPr>
          <a:xfrm>
            <a:off x="7498613" y="1818284"/>
            <a:ext cx="1412741" cy="1667407"/>
          </a:xfrm>
          <a:prstGeom prst="can">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326280" y="2368768"/>
            <a:ext cx="1617212" cy="338554"/>
          </a:xfrm>
          <a:prstGeom prst="rect">
            <a:avLst/>
          </a:prstGeom>
          <a:noFill/>
        </p:spPr>
        <p:txBody>
          <a:bodyPr wrap="square" rtlCol="0">
            <a:spAutoFit/>
          </a:bodyPr>
          <a:lstStyle/>
          <a:p>
            <a:pPr algn="ctr"/>
            <a:r>
              <a:rPr lang="en-US" sz="1600" b="1" dirty="0" smtClean="0">
                <a:solidFill>
                  <a:srgbClr val="00B0F0"/>
                </a:solidFill>
              </a:rPr>
              <a:t>  PostgreSQL</a:t>
            </a:r>
            <a:endParaRPr lang="en-US" sz="1600" b="1" dirty="0">
              <a:solidFill>
                <a:srgbClr val="00B0F0"/>
              </a:solidFill>
            </a:endParaRPr>
          </a:p>
        </p:txBody>
      </p:sp>
      <p:sp>
        <p:nvSpPr>
          <p:cNvPr id="43" name="TextBox 42"/>
          <p:cNvSpPr txBox="1"/>
          <p:nvPr/>
        </p:nvSpPr>
        <p:spPr>
          <a:xfrm>
            <a:off x="9705916" y="2362954"/>
            <a:ext cx="1640031" cy="369332"/>
          </a:xfrm>
          <a:prstGeom prst="rect">
            <a:avLst/>
          </a:prstGeom>
          <a:noFill/>
        </p:spPr>
        <p:txBody>
          <a:bodyPr wrap="square" rtlCol="0">
            <a:spAutoFit/>
          </a:bodyPr>
          <a:lstStyle/>
          <a:p>
            <a:pPr algn="ctr"/>
            <a:r>
              <a:rPr lang="en-US" b="1" dirty="0" smtClean="0">
                <a:solidFill>
                  <a:schemeClr val="tx1">
                    <a:lumMod val="95000"/>
                  </a:schemeClr>
                </a:solidFill>
              </a:rPr>
              <a:t>Wrangling</a:t>
            </a:r>
            <a:endParaRPr lang="en-US" b="1" dirty="0">
              <a:solidFill>
                <a:schemeClr val="tx1">
                  <a:lumMod val="95000"/>
                </a:schemeClr>
              </a:solidFill>
            </a:endParaRPr>
          </a:p>
        </p:txBody>
      </p:sp>
      <p:sp>
        <p:nvSpPr>
          <p:cNvPr id="48" name="TextBox 47"/>
          <p:cNvSpPr txBox="1"/>
          <p:nvPr/>
        </p:nvSpPr>
        <p:spPr>
          <a:xfrm>
            <a:off x="9614230" y="4864688"/>
            <a:ext cx="1637571" cy="584775"/>
          </a:xfrm>
          <a:prstGeom prst="rect">
            <a:avLst/>
          </a:prstGeom>
          <a:noFill/>
        </p:spPr>
        <p:txBody>
          <a:bodyPr wrap="square" rtlCol="0">
            <a:spAutoFit/>
          </a:bodyPr>
          <a:lstStyle/>
          <a:p>
            <a:pPr algn="ctr"/>
            <a:r>
              <a:rPr lang="en-US" sz="1600" b="1" dirty="0" smtClean="0">
                <a:solidFill>
                  <a:schemeClr val="tx1">
                    <a:lumMod val="95000"/>
                  </a:schemeClr>
                </a:solidFill>
              </a:rPr>
              <a:t>Computation/Analysis</a:t>
            </a:r>
            <a:endParaRPr lang="en-US" sz="1600" b="1" dirty="0">
              <a:solidFill>
                <a:schemeClr val="tx1">
                  <a:lumMod val="95000"/>
                </a:schemeClr>
              </a:solidFill>
            </a:endParaRPr>
          </a:p>
        </p:txBody>
      </p:sp>
      <p:cxnSp>
        <p:nvCxnSpPr>
          <p:cNvPr id="55" name="Straight Arrow Connector 54"/>
          <p:cNvCxnSpPr>
            <a:stCxn id="2" idx="3"/>
          </p:cNvCxnSpPr>
          <p:nvPr/>
        </p:nvCxnSpPr>
        <p:spPr>
          <a:xfrm>
            <a:off x="5937956" y="2617650"/>
            <a:ext cx="1544467"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8927544" y="2538045"/>
            <a:ext cx="717917" cy="2217"/>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a:off x="10462168" y="3444326"/>
            <a:ext cx="2966" cy="110475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2960720" y="4778808"/>
            <a:ext cx="1682326" cy="646331"/>
          </a:xfrm>
          <a:prstGeom prst="rect">
            <a:avLst/>
          </a:prstGeom>
          <a:noFill/>
        </p:spPr>
        <p:txBody>
          <a:bodyPr wrap="square" rtlCol="0">
            <a:spAutoFit/>
          </a:bodyPr>
          <a:lstStyle/>
          <a:p>
            <a:pPr algn="ctr"/>
            <a:r>
              <a:rPr lang="en-US" b="1" dirty="0" smtClean="0"/>
              <a:t>Data Visualization</a:t>
            </a:r>
            <a:endParaRPr lang="en-US" b="1" dirty="0"/>
          </a:p>
        </p:txBody>
      </p:sp>
      <p:cxnSp>
        <p:nvCxnSpPr>
          <p:cNvPr id="94" name="Straight Arrow Connector 93"/>
          <p:cNvCxnSpPr/>
          <p:nvPr/>
        </p:nvCxnSpPr>
        <p:spPr>
          <a:xfrm flipH="1">
            <a:off x="8968343" y="5245982"/>
            <a:ext cx="640080"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4182994" y="1879205"/>
            <a:ext cx="1779716" cy="1476889"/>
            <a:chOff x="4923223" y="1879205"/>
            <a:chExt cx="1779716" cy="1476889"/>
          </a:xfrm>
        </p:grpSpPr>
        <p:sp>
          <p:nvSpPr>
            <p:cNvPr id="2" name="Rectangle 1"/>
            <p:cNvSpPr/>
            <p:nvPr/>
          </p:nvSpPr>
          <p:spPr>
            <a:xfrm>
              <a:off x="5097227" y="1879205"/>
              <a:ext cx="1580958" cy="147688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4923223" y="2147494"/>
              <a:ext cx="1779716" cy="1195936"/>
              <a:chOff x="4923223" y="2147494"/>
              <a:chExt cx="1779716" cy="1195936"/>
            </a:xfrm>
          </p:grpSpPr>
          <p:sp>
            <p:nvSpPr>
              <p:cNvPr id="22" name="TextBox 21"/>
              <p:cNvSpPr txBox="1"/>
              <p:nvPr/>
            </p:nvSpPr>
            <p:spPr>
              <a:xfrm>
                <a:off x="5262531" y="2147494"/>
                <a:ext cx="1231066" cy="646331"/>
              </a:xfrm>
              <a:prstGeom prst="rect">
                <a:avLst/>
              </a:prstGeom>
              <a:noFill/>
            </p:spPr>
            <p:txBody>
              <a:bodyPr wrap="square" rtlCol="0">
                <a:spAutoFit/>
              </a:bodyPr>
              <a:lstStyle/>
              <a:p>
                <a:pPr algn="ctr"/>
                <a:r>
                  <a:rPr lang="en-US" b="1" dirty="0" smtClean="0">
                    <a:solidFill>
                      <a:schemeClr val="tx1">
                        <a:lumMod val="95000"/>
                      </a:schemeClr>
                    </a:solidFill>
                  </a:rPr>
                  <a:t>Data Ingestion</a:t>
                </a:r>
                <a:endParaRPr lang="en-US" b="1" dirty="0">
                  <a:solidFill>
                    <a:schemeClr val="tx1">
                      <a:lumMod val="95000"/>
                    </a:schemeClr>
                  </a:solidFill>
                </a:endParaRPr>
              </a:p>
            </p:txBody>
          </p:sp>
          <p:sp>
            <p:nvSpPr>
              <p:cNvPr id="36" name="TextBox 35"/>
              <p:cNvSpPr txBox="1"/>
              <p:nvPr/>
            </p:nvSpPr>
            <p:spPr>
              <a:xfrm>
                <a:off x="4923223" y="2835599"/>
                <a:ext cx="1779716" cy="507831"/>
              </a:xfrm>
              <a:prstGeom prst="rect">
                <a:avLst/>
              </a:prstGeom>
              <a:noFill/>
            </p:spPr>
            <p:txBody>
              <a:bodyPr wrap="square" rtlCol="0">
                <a:spAutoFit/>
              </a:bodyPr>
              <a:lstStyle/>
              <a:p>
                <a:pPr algn="r"/>
                <a:r>
                  <a:rPr lang="en-US" sz="900" b="1" dirty="0" smtClean="0">
                    <a:solidFill>
                      <a:schemeClr val="tx1">
                        <a:lumMod val="95000"/>
                      </a:schemeClr>
                    </a:solidFill>
                    <a:latin typeface="Courier New" panose="02070309020205020404" pitchFamily="49" charset="0"/>
                    <a:cs typeface="Courier New" panose="02070309020205020404" pitchFamily="49" charset="0"/>
                  </a:rPr>
                  <a:t>psycopg2</a:t>
                </a:r>
              </a:p>
              <a:p>
                <a:pPr algn="r"/>
                <a:r>
                  <a:rPr lang="en-US" sz="900" b="1" dirty="0" smtClean="0">
                    <a:solidFill>
                      <a:schemeClr val="tx1">
                        <a:lumMod val="95000"/>
                      </a:schemeClr>
                    </a:solidFill>
                    <a:latin typeface="Courier New" panose="02070309020205020404" pitchFamily="49" charset="0"/>
                    <a:cs typeface="Courier New" panose="02070309020205020404" pitchFamily="49" charset="0"/>
                  </a:rPr>
                  <a:t>csv</a:t>
                </a:r>
              </a:p>
              <a:p>
                <a:pPr marL="171450" indent="-171450" algn="r">
                  <a:buFont typeface="Arial" panose="020B0604020202020204" pitchFamily="34" charset="0"/>
                  <a:buChar char="•"/>
                </a:pPr>
                <a:endParaRPr lang="en-US" sz="900" b="1" dirty="0">
                  <a:solidFill>
                    <a:schemeClr val="tx1">
                      <a:lumMod val="95000"/>
                    </a:schemeClr>
                  </a:solidFill>
                  <a:latin typeface="Courier New" panose="02070309020205020404" pitchFamily="49" charset="0"/>
                  <a:cs typeface="Courier New" panose="02070309020205020404" pitchFamily="49" charset="0"/>
                </a:endParaRPr>
              </a:p>
            </p:txBody>
          </p:sp>
        </p:grpSp>
      </p:grpSp>
      <p:sp>
        <p:nvSpPr>
          <p:cNvPr id="38" name="TextBox 37"/>
          <p:cNvSpPr txBox="1"/>
          <p:nvPr/>
        </p:nvSpPr>
        <p:spPr>
          <a:xfrm>
            <a:off x="10490525" y="2677198"/>
            <a:ext cx="911548" cy="646331"/>
          </a:xfrm>
          <a:prstGeom prst="rect">
            <a:avLst/>
          </a:prstGeom>
          <a:noFill/>
        </p:spPr>
        <p:txBody>
          <a:bodyPr wrap="square" rtlCol="0">
            <a:spAutoFit/>
          </a:bodyPr>
          <a:lstStyle/>
          <a:p>
            <a:pPr algn="r"/>
            <a:r>
              <a:rPr lang="en-US" sz="900" b="1" dirty="0">
                <a:solidFill>
                  <a:schemeClr val="tx1">
                    <a:lumMod val="95000"/>
                  </a:schemeClr>
                </a:solidFill>
                <a:latin typeface="Courier New" panose="02070309020205020404" pitchFamily="49" charset="0"/>
                <a:cs typeface="Courier New" panose="02070309020205020404" pitchFamily="49" charset="0"/>
              </a:rPr>
              <a:t>p</a:t>
            </a:r>
            <a:r>
              <a:rPr lang="en-US" sz="900" b="1" dirty="0" smtClean="0">
                <a:solidFill>
                  <a:schemeClr val="tx1">
                    <a:lumMod val="95000"/>
                  </a:schemeClr>
                </a:solidFill>
                <a:latin typeface="Courier New" panose="02070309020205020404" pitchFamily="49" charset="0"/>
                <a:cs typeface="Courier New" panose="02070309020205020404" pitchFamily="49" charset="0"/>
              </a:rPr>
              <a:t>andas</a:t>
            </a:r>
          </a:p>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numPy</a:t>
            </a:r>
            <a:endParaRPr lang="en-US" sz="900" b="1" dirty="0" smtClean="0">
              <a:solidFill>
                <a:schemeClr val="tx1">
                  <a:lumMod val="95000"/>
                </a:schemeClr>
              </a:solidFill>
              <a:latin typeface="Courier New" panose="02070309020205020404" pitchFamily="49" charset="0"/>
              <a:cs typeface="Courier New" panose="02070309020205020404" pitchFamily="49" charset="0"/>
            </a:endParaRPr>
          </a:p>
          <a:p>
            <a:pPr algn="r"/>
            <a:r>
              <a:rPr lang="en-US" sz="900" b="1" dirty="0" smtClean="0">
                <a:solidFill>
                  <a:schemeClr val="tx1">
                    <a:lumMod val="95000"/>
                  </a:schemeClr>
                </a:solidFill>
                <a:latin typeface="Courier New" panose="02070309020205020404" pitchFamily="49" charset="0"/>
                <a:cs typeface="Courier New" panose="02070309020205020404" pitchFamily="49" charset="0"/>
              </a:rPr>
              <a:t>psycopg2</a:t>
            </a:r>
          </a:p>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sqlalchemy</a:t>
            </a:r>
            <a:endParaRPr lang="en-US" sz="900" b="1" dirty="0" smtClean="0">
              <a:solidFill>
                <a:schemeClr val="tx1">
                  <a:lumMod val="95000"/>
                </a:schemeClr>
              </a:solidFill>
              <a:latin typeface="Courier New" panose="02070309020205020404" pitchFamily="49" charset="0"/>
              <a:cs typeface="Courier New" panose="02070309020205020404" pitchFamily="49" charset="0"/>
            </a:endParaRPr>
          </a:p>
        </p:txBody>
      </p:sp>
      <p:sp>
        <p:nvSpPr>
          <p:cNvPr id="40" name="TextBox 39"/>
          <p:cNvSpPr txBox="1"/>
          <p:nvPr/>
        </p:nvSpPr>
        <p:spPr>
          <a:xfrm>
            <a:off x="10201941" y="5517177"/>
            <a:ext cx="1030080" cy="507831"/>
          </a:xfrm>
          <a:prstGeom prst="rect">
            <a:avLst/>
          </a:prstGeom>
          <a:noFill/>
        </p:spPr>
        <p:txBody>
          <a:bodyPr wrap="square" rtlCol="0">
            <a:spAutoFit/>
          </a:bodyPr>
          <a:lstStyle/>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NumPy</a:t>
            </a:r>
            <a:endParaRPr lang="en-US" sz="900" b="1" dirty="0" smtClean="0">
              <a:solidFill>
                <a:schemeClr val="tx1">
                  <a:lumMod val="95000"/>
                </a:schemeClr>
              </a:solidFill>
              <a:latin typeface="Courier New" panose="02070309020205020404" pitchFamily="49" charset="0"/>
              <a:cs typeface="Courier New" panose="02070309020205020404" pitchFamily="49" charset="0"/>
            </a:endParaRPr>
          </a:p>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SciPy</a:t>
            </a:r>
            <a:endParaRPr lang="en-US" sz="900" b="1" dirty="0" smtClean="0">
              <a:solidFill>
                <a:schemeClr val="tx1">
                  <a:lumMod val="95000"/>
                </a:schemeClr>
              </a:solidFill>
              <a:latin typeface="Courier New" panose="02070309020205020404" pitchFamily="49" charset="0"/>
              <a:cs typeface="Courier New" panose="02070309020205020404" pitchFamily="49" charset="0"/>
            </a:endParaRPr>
          </a:p>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sklearn</a:t>
            </a:r>
            <a:endParaRPr lang="en-US" sz="900" b="1" dirty="0">
              <a:solidFill>
                <a:schemeClr val="tx1">
                  <a:lumMod val="95000"/>
                </a:schemeClr>
              </a:solidFill>
              <a:latin typeface="Courier New" panose="02070309020205020404" pitchFamily="49" charset="0"/>
              <a:cs typeface="Courier New" panose="02070309020205020404" pitchFamily="49" charset="0"/>
            </a:endParaRPr>
          </a:p>
        </p:txBody>
      </p:sp>
      <p:sp>
        <p:nvSpPr>
          <p:cNvPr id="41" name="Rectangle 40"/>
          <p:cNvSpPr/>
          <p:nvPr/>
        </p:nvSpPr>
        <p:spPr>
          <a:xfrm>
            <a:off x="7344406" y="4582633"/>
            <a:ext cx="1580958" cy="147688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287793" y="4868193"/>
            <a:ext cx="1637571" cy="584775"/>
          </a:xfrm>
          <a:prstGeom prst="rect">
            <a:avLst/>
          </a:prstGeom>
          <a:noFill/>
        </p:spPr>
        <p:txBody>
          <a:bodyPr wrap="square" rtlCol="0">
            <a:spAutoFit/>
          </a:bodyPr>
          <a:lstStyle/>
          <a:p>
            <a:pPr algn="ctr"/>
            <a:r>
              <a:rPr lang="en-US" sz="1600" b="1" dirty="0" smtClean="0">
                <a:solidFill>
                  <a:schemeClr val="tx1">
                    <a:lumMod val="95000"/>
                  </a:schemeClr>
                </a:solidFill>
              </a:rPr>
              <a:t>Data Modeling</a:t>
            </a:r>
            <a:endParaRPr lang="en-US" sz="1600" b="1" dirty="0">
              <a:solidFill>
                <a:schemeClr val="tx1">
                  <a:lumMod val="95000"/>
                </a:schemeClr>
              </a:solidFill>
            </a:endParaRPr>
          </a:p>
        </p:txBody>
      </p:sp>
      <p:sp>
        <p:nvSpPr>
          <p:cNvPr id="44" name="TextBox 43"/>
          <p:cNvSpPr txBox="1"/>
          <p:nvPr/>
        </p:nvSpPr>
        <p:spPr>
          <a:xfrm>
            <a:off x="7938263" y="5654871"/>
            <a:ext cx="1030080" cy="369332"/>
          </a:xfrm>
          <a:prstGeom prst="rect">
            <a:avLst/>
          </a:prstGeom>
          <a:noFill/>
        </p:spPr>
        <p:txBody>
          <a:bodyPr wrap="square" rtlCol="0">
            <a:spAutoFit/>
          </a:bodyPr>
          <a:lstStyle/>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sklearn</a:t>
            </a:r>
            <a:endParaRPr lang="en-US" sz="900" b="1" dirty="0" smtClean="0">
              <a:solidFill>
                <a:schemeClr val="tx1">
                  <a:lumMod val="95000"/>
                </a:schemeClr>
              </a:solidFill>
              <a:latin typeface="Courier New" panose="02070309020205020404" pitchFamily="49" charset="0"/>
              <a:cs typeface="Courier New" panose="02070309020205020404" pitchFamily="49" charset="0"/>
            </a:endParaRPr>
          </a:p>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yellowbrick</a:t>
            </a:r>
            <a:endParaRPr lang="en-US" sz="900" b="1" dirty="0">
              <a:solidFill>
                <a:schemeClr val="tx1">
                  <a:lumMod val="95000"/>
                </a:schemeClr>
              </a:solidFill>
              <a:latin typeface="Courier New" panose="02070309020205020404" pitchFamily="49" charset="0"/>
              <a:cs typeface="Courier New" panose="02070309020205020404" pitchFamily="49" charset="0"/>
            </a:endParaRPr>
          </a:p>
        </p:txBody>
      </p:sp>
      <p:sp>
        <p:nvSpPr>
          <p:cNvPr id="45" name="Rectangle 44"/>
          <p:cNvSpPr/>
          <p:nvPr/>
        </p:nvSpPr>
        <p:spPr>
          <a:xfrm>
            <a:off x="5145140" y="4582633"/>
            <a:ext cx="1580958" cy="147688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037427" y="4927679"/>
            <a:ext cx="1877625" cy="338554"/>
          </a:xfrm>
          <a:prstGeom prst="rect">
            <a:avLst/>
          </a:prstGeom>
          <a:noFill/>
        </p:spPr>
        <p:txBody>
          <a:bodyPr wrap="square" rtlCol="0">
            <a:spAutoFit/>
          </a:bodyPr>
          <a:lstStyle/>
          <a:p>
            <a:pPr algn="ctr"/>
            <a:r>
              <a:rPr lang="en-US" sz="1600" b="1" dirty="0" smtClean="0">
                <a:solidFill>
                  <a:schemeClr val="tx1">
                    <a:lumMod val="95000"/>
                  </a:schemeClr>
                </a:solidFill>
              </a:rPr>
              <a:t>Dashboard</a:t>
            </a:r>
            <a:endParaRPr lang="en-US" sz="1600" b="1" dirty="0">
              <a:solidFill>
                <a:schemeClr val="tx1">
                  <a:lumMod val="95000"/>
                </a:schemeClr>
              </a:solidFill>
            </a:endParaRPr>
          </a:p>
        </p:txBody>
      </p:sp>
      <p:cxnSp>
        <p:nvCxnSpPr>
          <p:cNvPr id="57" name="Straight Arrow Connector 56"/>
          <p:cNvCxnSpPr/>
          <p:nvPr/>
        </p:nvCxnSpPr>
        <p:spPr>
          <a:xfrm flipH="1">
            <a:off x="4583445" y="5331705"/>
            <a:ext cx="473938" cy="6915"/>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532689" y="5619119"/>
            <a:ext cx="1020612" cy="369332"/>
          </a:xfrm>
          <a:prstGeom prst="rect">
            <a:avLst/>
          </a:prstGeom>
          <a:noFill/>
        </p:spPr>
        <p:txBody>
          <a:bodyPr wrap="square" rtlCol="0">
            <a:spAutoFit/>
          </a:bodyPr>
          <a:lstStyle/>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plotly</a:t>
            </a:r>
            <a:endParaRPr lang="en-US" sz="900" b="1" dirty="0" smtClean="0">
              <a:solidFill>
                <a:schemeClr val="tx1">
                  <a:lumMod val="95000"/>
                </a:schemeClr>
              </a:solidFill>
              <a:latin typeface="Courier New" panose="02070309020205020404" pitchFamily="49" charset="0"/>
              <a:cs typeface="Courier New" panose="02070309020205020404" pitchFamily="49" charset="0"/>
            </a:endParaRPr>
          </a:p>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bokeh</a:t>
            </a:r>
            <a:endParaRPr lang="en-US" sz="900" b="1" dirty="0">
              <a:solidFill>
                <a:schemeClr val="tx1">
                  <a:lumMod val="95000"/>
                </a:schemeClr>
              </a:solidFill>
              <a:latin typeface="Courier New" panose="02070309020205020404" pitchFamily="49" charset="0"/>
              <a:cs typeface="Courier New" panose="02070309020205020404" pitchFamily="49" charset="0"/>
            </a:endParaRPr>
          </a:p>
        </p:txBody>
      </p:sp>
      <p:sp>
        <p:nvSpPr>
          <p:cNvPr id="61" name="Title 6"/>
          <p:cNvSpPr txBox="1">
            <a:spLocks/>
          </p:cNvSpPr>
          <p:nvPr/>
        </p:nvSpPr>
        <p:spPr>
          <a:xfrm>
            <a:off x="3438941" y="62468"/>
            <a:ext cx="5062329" cy="891689"/>
          </a:xfrm>
          <a:prstGeom prst="rect">
            <a:avLst/>
          </a:prstGeom>
        </p:spPr>
        <p:txBody>
          <a:bodyPr vert="horz" lIns="91440" tIns="45720" rIns="91440" bIns="45720" rtlCol="0" anchor="b">
            <a:normAutofit fontScale="97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smtClean="0"/>
              <a:t>The pipeline</a:t>
            </a:r>
            <a:endParaRPr lang="en-US" sz="3600" b="1" dirty="0"/>
          </a:p>
        </p:txBody>
      </p:sp>
      <p:sp>
        <p:nvSpPr>
          <p:cNvPr id="59" name="TextBox 58"/>
          <p:cNvSpPr txBox="1"/>
          <p:nvPr/>
        </p:nvSpPr>
        <p:spPr>
          <a:xfrm>
            <a:off x="5696018" y="5642371"/>
            <a:ext cx="1030080" cy="230832"/>
          </a:xfrm>
          <a:prstGeom prst="rect">
            <a:avLst/>
          </a:prstGeom>
          <a:noFill/>
        </p:spPr>
        <p:txBody>
          <a:bodyPr wrap="square" rtlCol="0">
            <a:spAutoFit/>
          </a:bodyPr>
          <a:lstStyle/>
          <a:p>
            <a:pPr algn="r"/>
            <a:r>
              <a:rPr lang="en-US" sz="900" b="1" dirty="0" smtClean="0">
                <a:solidFill>
                  <a:schemeClr val="tx1">
                    <a:lumMod val="95000"/>
                  </a:schemeClr>
                </a:solidFill>
                <a:latin typeface="Courier New" panose="02070309020205020404" pitchFamily="49" charset="0"/>
                <a:cs typeface="Courier New" panose="02070309020205020404" pitchFamily="49" charset="0"/>
              </a:rPr>
              <a:t>dash</a:t>
            </a:r>
            <a:endParaRPr lang="en-US" sz="900" b="1" dirty="0">
              <a:solidFill>
                <a:schemeClr val="tx1">
                  <a:lumMod val="95000"/>
                </a:schemeClr>
              </a:solidFill>
              <a:latin typeface="Courier New" panose="02070309020205020404" pitchFamily="49" charset="0"/>
              <a:cs typeface="Courier New" panose="02070309020205020404" pitchFamily="49" charset="0"/>
            </a:endParaRPr>
          </a:p>
        </p:txBody>
      </p:sp>
      <p:cxnSp>
        <p:nvCxnSpPr>
          <p:cNvPr id="60" name="Straight Arrow Connector 59"/>
          <p:cNvCxnSpPr/>
          <p:nvPr/>
        </p:nvCxnSpPr>
        <p:spPr>
          <a:xfrm flipH="1">
            <a:off x="6085114" y="3459347"/>
            <a:ext cx="4379174" cy="1157452"/>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128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1141412" y="0"/>
            <a:ext cx="9905998" cy="1905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DISTRIBUTION</a:t>
            </a:r>
            <a:br>
              <a:rPr lang="en-US"/>
            </a:br>
            <a:endParaRPr/>
          </a:p>
        </p:txBody>
      </p:sp>
      <p:pic>
        <p:nvPicPr>
          <p:cNvPr id="166" name="Google Shape;166;p24"/>
          <p:cNvPicPr preferRelativeResize="0"/>
          <p:nvPr/>
        </p:nvPicPr>
        <p:blipFill rotWithShape="1">
          <a:blip r:embed="rId3">
            <a:alphaModFix/>
          </a:blip>
          <a:srcRect/>
          <a:stretch/>
        </p:blipFill>
        <p:spPr>
          <a:xfrm>
            <a:off x="825768" y="1574800"/>
            <a:ext cx="6346213" cy="3970951"/>
          </a:xfrm>
          <a:prstGeom prst="rect">
            <a:avLst/>
          </a:prstGeom>
          <a:noFill/>
          <a:ln>
            <a:noFill/>
          </a:ln>
        </p:spPr>
      </p:pic>
      <p:pic>
        <p:nvPicPr>
          <p:cNvPr id="167" name="Google Shape;167;p24"/>
          <p:cNvPicPr preferRelativeResize="0"/>
          <p:nvPr/>
        </p:nvPicPr>
        <p:blipFill rotWithShape="1">
          <a:blip r:embed="rId4">
            <a:alphaModFix/>
          </a:blip>
          <a:srcRect/>
          <a:stretch/>
        </p:blipFill>
        <p:spPr>
          <a:xfrm>
            <a:off x="2033851" y="5673075"/>
            <a:ext cx="3523314" cy="965463"/>
          </a:xfrm>
          <a:prstGeom prst="rect">
            <a:avLst/>
          </a:prstGeom>
          <a:noFill/>
          <a:ln>
            <a:noFill/>
          </a:ln>
        </p:spPr>
      </p:pic>
      <p:sp>
        <p:nvSpPr>
          <p:cNvPr id="168" name="Google Shape;168;p24"/>
          <p:cNvSpPr txBox="1"/>
          <p:nvPr/>
        </p:nvSpPr>
        <p:spPr>
          <a:xfrm>
            <a:off x="1141412" y="872067"/>
            <a:ext cx="24384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Century Gothic"/>
                <a:ea typeface="Century Gothic"/>
                <a:cs typeface="Century Gothic"/>
                <a:sym typeface="Century Gothic"/>
              </a:rPr>
              <a:t>of Honda dataset</a:t>
            </a:r>
            <a:endParaRPr sz="1800" i="1">
              <a:solidFill>
                <a:schemeClr val="dk1"/>
              </a:solidFill>
              <a:latin typeface="Century Gothic"/>
              <a:ea typeface="Century Gothic"/>
              <a:cs typeface="Century Gothic"/>
              <a:sym typeface="Century Gothic"/>
            </a:endParaRPr>
          </a:p>
        </p:txBody>
      </p:sp>
      <p:sp>
        <p:nvSpPr>
          <p:cNvPr id="169" name="Google Shape;169;p24"/>
          <p:cNvSpPr txBox="1"/>
          <p:nvPr/>
        </p:nvSpPr>
        <p:spPr>
          <a:xfrm>
            <a:off x="7687734" y="2539999"/>
            <a:ext cx="4097866"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Distribution is approximately normal</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1141412" y="-601133"/>
            <a:ext cx="9905998" cy="1905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
            </a:r>
            <a:br>
              <a:rPr lang="en-US"/>
            </a:br>
            <a:r>
              <a:rPr lang="en-US"/>
              <a:t>SKEWNESS, KURTOSIS</a:t>
            </a:r>
            <a:endParaRPr/>
          </a:p>
        </p:txBody>
      </p:sp>
      <p:pic>
        <p:nvPicPr>
          <p:cNvPr id="175" name="Google Shape;175;p25"/>
          <p:cNvPicPr preferRelativeResize="0"/>
          <p:nvPr/>
        </p:nvPicPr>
        <p:blipFill rotWithShape="1">
          <a:blip r:embed="rId3">
            <a:alphaModFix/>
          </a:blip>
          <a:srcRect/>
          <a:stretch/>
        </p:blipFill>
        <p:spPr>
          <a:xfrm>
            <a:off x="250058" y="1557307"/>
            <a:ext cx="6635484" cy="4623155"/>
          </a:xfrm>
          <a:prstGeom prst="rect">
            <a:avLst/>
          </a:prstGeom>
          <a:noFill/>
          <a:ln>
            <a:noFill/>
          </a:ln>
        </p:spPr>
      </p:pic>
      <p:pic>
        <p:nvPicPr>
          <p:cNvPr id="176" name="Google Shape;176;p25"/>
          <p:cNvPicPr preferRelativeResize="0"/>
          <p:nvPr/>
        </p:nvPicPr>
        <p:blipFill rotWithShape="1">
          <a:blip r:embed="rId4">
            <a:alphaModFix/>
          </a:blip>
          <a:srcRect/>
          <a:stretch/>
        </p:blipFill>
        <p:spPr>
          <a:xfrm>
            <a:off x="4526566" y="1905000"/>
            <a:ext cx="1962369" cy="617863"/>
          </a:xfrm>
          <a:prstGeom prst="rect">
            <a:avLst/>
          </a:prstGeom>
          <a:noFill/>
          <a:ln>
            <a:noFill/>
          </a:ln>
        </p:spPr>
      </p:pic>
      <p:sp>
        <p:nvSpPr>
          <p:cNvPr id="177" name="Google Shape;177;p25"/>
          <p:cNvSpPr txBox="1"/>
          <p:nvPr/>
        </p:nvSpPr>
        <p:spPr>
          <a:xfrm>
            <a:off x="7687734" y="2539999"/>
            <a:ext cx="4097866"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Skewness within range (0.29) – fairly symmetrical </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Kurtosis (-0.19) – light tails</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78" name="Google Shape;178;p25"/>
          <p:cNvSpPr txBox="1"/>
          <p:nvPr/>
        </p:nvSpPr>
        <p:spPr>
          <a:xfrm>
            <a:off x="1141412" y="872067"/>
            <a:ext cx="24384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Century Gothic"/>
                <a:ea typeface="Century Gothic"/>
                <a:cs typeface="Century Gothic"/>
                <a:sym typeface="Century Gothic"/>
              </a:rPr>
              <a:t>of Honda dataset</a:t>
            </a:r>
            <a:endParaRPr sz="1800" i="1">
              <a:solidFill>
                <a:schemeClr val="dk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6"/>
          <p:cNvPicPr preferRelativeResize="0"/>
          <p:nvPr/>
        </p:nvPicPr>
        <p:blipFill rotWithShape="1">
          <a:blip r:embed="rId3">
            <a:alphaModFix/>
          </a:blip>
          <a:srcRect/>
          <a:stretch/>
        </p:blipFill>
        <p:spPr>
          <a:xfrm>
            <a:off x="1141412" y="1531341"/>
            <a:ext cx="5991744" cy="4946574"/>
          </a:xfrm>
          <a:prstGeom prst="rect">
            <a:avLst/>
          </a:prstGeom>
          <a:noFill/>
          <a:ln>
            <a:noFill/>
          </a:ln>
        </p:spPr>
      </p:pic>
      <p:sp>
        <p:nvSpPr>
          <p:cNvPr id="184" name="Google Shape;184;p26"/>
          <p:cNvSpPr txBox="1">
            <a:spLocks noGrp="1"/>
          </p:cNvSpPr>
          <p:nvPr>
            <p:ph type="title"/>
          </p:nvPr>
        </p:nvSpPr>
        <p:spPr>
          <a:xfrm>
            <a:off x="1143012" y="-373650"/>
            <a:ext cx="9906000" cy="1905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CORRELATION MATRIX</a:t>
            </a:r>
            <a:endParaRPr/>
          </a:p>
        </p:txBody>
      </p:sp>
      <p:sp>
        <p:nvSpPr>
          <p:cNvPr id="185" name="Google Shape;185;p26"/>
          <p:cNvSpPr txBox="1"/>
          <p:nvPr/>
        </p:nvSpPr>
        <p:spPr>
          <a:xfrm>
            <a:off x="7687734" y="2539999"/>
            <a:ext cx="4097866"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Year of vehicle is most correlated with price.</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Other car features correlated to price include: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Features length</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Vehicle type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Model</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86" name="Google Shape;186;p26"/>
          <p:cNvSpPr txBox="1"/>
          <p:nvPr/>
        </p:nvSpPr>
        <p:spPr>
          <a:xfrm>
            <a:off x="1141412" y="872067"/>
            <a:ext cx="2438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Century Gothic"/>
                <a:ea typeface="Century Gothic"/>
                <a:cs typeface="Century Gothic"/>
                <a:sym typeface="Century Gothic"/>
              </a:rPr>
              <a:t>Honda dataset</a:t>
            </a:r>
            <a:endParaRPr sz="1800" i="1">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1143000" y="169400"/>
            <a:ext cx="9906000" cy="90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CORRELATION</a:t>
            </a:r>
            <a:endParaRPr/>
          </a:p>
        </p:txBody>
      </p:sp>
      <p:pic>
        <p:nvPicPr>
          <p:cNvPr id="192" name="Google Shape;192;p27"/>
          <p:cNvPicPr preferRelativeResize="0"/>
          <p:nvPr/>
        </p:nvPicPr>
        <p:blipFill rotWithShape="1">
          <a:blip r:embed="rId3">
            <a:alphaModFix/>
          </a:blip>
          <a:srcRect/>
          <a:stretch/>
        </p:blipFill>
        <p:spPr>
          <a:xfrm>
            <a:off x="3282950" y="1665540"/>
            <a:ext cx="2051050" cy="1900514"/>
          </a:xfrm>
          <a:prstGeom prst="rect">
            <a:avLst/>
          </a:prstGeom>
          <a:noFill/>
          <a:ln>
            <a:noFill/>
          </a:ln>
        </p:spPr>
      </p:pic>
      <p:pic>
        <p:nvPicPr>
          <p:cNvPr id="193" name="Google Shape;193;p27"/>
          <p:cNvPicPr preferRelativeResize="0"/>
          <p:nvPr/>
        </p:nvPicPr>
        <p:blipFill rotWithShape="1">
          <a:blip r:embed="rId4">
            <a:alphaModFix/>
          </a:blip>
          <a:srcRect/>
          <a:stretch/>
        </p:blipFill>
        <p:spPr>
          <a:xfrm>
            <a:off x="718078" y="1670579"/>
            <a:ext cx="1990725" cy="1895475"/>
          </a:xfrm>
          <a:prstGeom prst="rect">
            <a:avLst/>
          </a:prstGeom>
          <a:noFill/>
          <a:ln>
            <a:noFill/>
          </a:ln>
        </p:spPr>
      </p:pic>
      <p:pic>
        <p:nvPicPr>
          <p:cNvPr id="194" name="Google Shape;194;p27"/>
          <p:cNvPicPr preferRelativeResize="0"/>
          <p:nvPr/>
        </p:nvPicPr>
        <p:blipFill rotWithShape="1">
          <a:blip r:embed="rId5">
            <a:alphaModFix/>
          </a:blip>
          <a:srcRect/>
          <a:stretch/>
        </p:blipFill>
        <p:spPr>
          <a:xfrm>
            <a:off x="6094411" y="1665540"/>
            <a:ext cx="1869861" cy="1900514"/>
          </a:xfrm>
          <a:prstGeom prst="rect">
            <a:avLst/>
          </a:prstGeom>
          <a:noFill/>
          <a:ln>
            <a:noFill/>
          </a:ln>
        </p:spPr>
      </p:pic>
      <p:pic>
        <p:nvPicPr>
          <p:cNvPr id="195" name="Google Shape;195;p27"/>
          <p:cNvPicPr preferRelativeResize="0"/>
          <p:nvPr/>
        </p:nvPicPr>
        <p:blipFill rotWithShape="1">
          <a:blip r:embed="rId6">
            <a:alphaModFix/>
          </a:blip>
          <a:srcRect/>
          <a:stretch/>
        </p:blipFill>
        <p:spPr>
          <a:xfrm>
            <a:off x="8748603" y="1665541"/>
            <a:ext cx="1975044" cy="1900514"/>
          </a:xfrm>
          <a:prstGeom prst="rect">
            <a:avLst/>
          </a:prstGeom>
          <a:noFill/>
          <a:ln>
            <a:noFill/>
          </a:ln>
        </p:spPr>
      </p:pic>
      <p:sp>
        <p:nvSpPr>
          <p:cNvPr id="196" name="Google Shape;196;p27"/>
          <p:cNvSpPr txBox="1"/>
          <p:nvPr/>
        </p:nvSpPr>
        <p:spPr>
          <a:xfrm rot="-5400000">
            <a:off x="-302200" y="2461908"/>
            <a:ext cx="1311801"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0BBBD3"/>
                </a:solidFill>
                <a:latin typeface="Century Gothic"/>
                <a:ea typeface="Century Gothic"/>
                <a:cs typeface="Century Gothic"/>
                <a:sym typeface="Century Gothic"/>
              </a:rPr>
              <a:t>Correlation</a:t>
            </a:r>
            <a:endParaRPr sz="1400">
              <a:solidFill>
                <a:srgbClr val="0BBBD3"/>
              </a:solidFill>
              <a:latin typeface="Century Gothic"/>
              <a:ea typeface="Century Gothic"/>
              <a:cs typeface="Century Gothic"/>
              <a:sym typeface="Century Gothic"/>
            </a:endParaRPr>
          </a:p>
        </p:txBody>
      </p:sp>
      <p:sp>
        <p:nvSpPr>
          <p:cNvPr id="197" name="Google Shape;197;p27"/>
          <p:cNvSpPr txBox="1"/>
          <p:nvPr/>
        </p:nvSpPr>
        <p:spPr>
          <a:xfrm rot="-5400000">
            <a:off x="-414315" y="5126860"/>
            <a:ext cx="1536032"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0BBBD3"/>
                </a:solidFill>
                <a:latin typeface="Century Gothic"/>
                <a:ea typeface="Century Gothic"/>
                <a:cs typeface="Century Gothic"/>
                <a:sym typeface="Century Gothic"/>
              </a:rPr>
              <a:t>No Correlation</a:t>
            </a:r>
            <a:endParaRPr sz="1400">
              <a:solidFill>
                <a:srgbClr val="0BBBD3"/>
              </a:solidFill>
              <a:latin typeface="Century Gothic"/>
              <a:ea typeface="Century Gothic"/>
              <a:cs typeface="Century Gothic"/>
              <a:sym typeface="Century Gothic"/>
            </a:endParaRPr>
          </a:p>
        </p:txBody>
      </p:sp>
      <p:cxnSp>
        <p:nvCxnSpPr>
          <p:cNvPr id="198" name="Google Shape;198;p27"/>
          <p:cNvCxnSpPr/>
          <p:nvPr/>
        </p:nvCxnSpPr>
        <p:spPr>
          <a:xfrm rot="10800000" flipH="1">
            <a:off x="718078" y="4106333"/>
            <a:ext cx="10005569" cy="8467"/>
          </a:xfrm>
          <a:prstGeom prst="straightConnector1">
            <a:avLst/>
          </a:prstGeom>
          <a:noFill/>
          <a:ln w="9525" cap="rnd" cmpd="sng">
            <a:solidFill>
              <a:schemeClr val="accent1"/>
            </a:solidFill>
            <a:prstDash val="dash"/>
            <a:round/>
            <a:headEnd type="none" w="sm" len="sm"/>
            <a:tailEnd type="none" w="sm" len="sm"/>
          </a:ln>
        </p:spPr>
      </p:cxnSp>
      <p:pic>
        <p:nvPicPr>
          <p:cNvPr id="199" name="Google Shape;199;p27"/>
          <p:cNvPicPr preferRelativeResize="0"/>
          <p:nvPr/>
        </p:nvPicPr>
        <p:blipFill rotWithShape="1">
          <a:blip r:embed="rId7">
            <a:alphaModFix/>
          </a:blip>
          <a:srcRect/>
          <a:stretch/>
        </p:blipFill>
        <p:spPr>
          <a:xfrm>
            <a:off x="699875" y="4453707"/>
            <a:ext cx="2027130" cy="1862426"/>
          </a:xfrm>
          <a:prstGeom prst="rect">
            <a:avLst/>
          </a:prstGeom>
          <a:noFill/>
          <a:ln>
            <a:noFill/>
          </a:ln>
        </p:spPr>
      </p:pic>
      <p:pic>
        <p:nvPicPr>
          <p:cNvPr id="200" name="Google Shape;200;p27"/>
          <p:cNvPicPr preferRelativeResize="0"/>
          <p:nvPr/>
        </p:nvPicPr>
        <p:blipFill rotWithShape="1">
          <a:blip r:embed="rId8">
            <a:alphaModFix/>
          </a:blip>
          <a:srcRect/>
          <a:stretch/>
        </p:blipFill>
        <p:spPr>
          <a:xfrm>
            <a:off x="3282949" y="4457136"/>
            <a:ext cx="1991783" cy="1858997"/>
          </a:xfrm>
          <a:prstGeom prst="rect">
            <a:avLst/>
          </a:prstGeom>
          <a:noFill/>
          <a:ln>
            <a:noFill/>
          </a:ln>
        </p:spPr>
      </p:pic>
      <p:sp>
        <p:nvSpPr>
          <p:cNvPr id="201" name="Google Shape;201;p27"/>
          <p:cNvSpPr txBox="1"/>
          <p:nvPr/>
        </p:nvSpPr>
        <p:spPr>
          <a:xfrm>
            <a:off x="1464733" y="3613537"/>
            <a:ext cx="694267"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r = 0.78</a:t>
            </a:r>
            <a:endParaRPr sz="1000">
              <a:solidFill>
                <a:schemeClr val="dk1"/>
              </a:solidFill>
              <a:latin typeface="Century Gothic"/>
              <a:ea typeface="Century Gothic"/>
              <a:cs typeface="Century Gothic"/>
              <a:sym typeface="Century Gothic"/>
            </a:endParaRPr>
          </a:p>
        </p:txBody>
      </p:sp>
      <p:sp>
        <p:nvSpPr>
          <p:cNvPr id="202" name="Google Shape;202;p27"/>
          <p:cNvSpPr txBox="1"/>
          <p:nvPr/>
        </p:nvSpPr>
        <p:spPr>
          <a:xfrm>
            <a:off x="6682207" y="3613537"/>
            <a:ext cx="694267"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r = 0.27</a:t>
            </a:r>
            <a:endParaRPr sz="1000">
              <a:solidFill>
                <a:schemeClr val="dk1"/>
              </a:solidFill>
              <a:latin typeface="Century Gothic"/>
              <a:ea typeface="Century Gothic"/>
              <a:cs typeface="Century Gothic"/>
              <a:sym typeface="Century Gothic"/>
            </a:endParaRPr>
          </a:p>
        </p:txBody>
      </p:sp>
      <p:sp>
        <p:nvSpPr>
          <p:cNvPr id="203" name="Google Shape;203;p27"/>
          <p:cNvSpPr txBox="1"/>
          <p:nvPr/>
        </p:nvSpPr>
        <p:spPr>
          <a:xfrm>
            <a:off x="9388991" y="3613537"/>
            <a:ext cx="694267"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r = 0.23</a:t>
            </a:r>
            <a:endParaRPr sz="1000">
              <a:solidFill>
                <a:schemeClr val="dk1"/>
              </a:solidFill>
              <a:latin typeface="Century Gothic"/>
              <a:ea typeface="Century Gothic"/>
              <a:cs typeface="Century Gothic"/>
              <a:sym typeface="Century Gothic"/>
            </a:endParaRPr>
          </a:p>
        </p:txBody>
      </p:sp>
      <p:sp>
        <p:nvSpPr>
          <p:cNvPr id="204" name="Google Shape;204;p27"/>
          <p:cNvSpPr txBox="1"/>
          <p:nvPr/>
        </p:nvSpPr>
        <p:spPr>
          <a:xfrm>
            <a:off x="3931706" y="6395179"/>
            <a:ext cx="694267"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r = -0.02</a:t>
            </a:r>
            <a:endParaRPr sz="1000">
              <a:solidFill>
                <a:schemeClr val="dk1"/>
              </a:solidFill>
              <a:latin typeface="Century Gothic"/>
              <a:ea typeface="Century Gothic"/>
              <a:cs typeface="Century Gothic"/>
              <a:sym typeface="Century Gothic"/>
            </a:endParaRPr>
          </a:p>
        </p:txBody>
      </p:sp>
      <p:sp>
        <p:nvSpPr>
          <p:cNvPr id="205" name="Google Shape;205;p27"/>
          <p:cNvSpPr txBox="1"/>
          <p:nvPr/>
        </p:nvSpPr>
        <p:spPr>
          <a:xfrm>
            <a:off x="1366306" y="6395180"/>
            <a:ext cx="694267"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r = 0.01</a:t>
            </a:r>
            <a:endParaRPr sz="1000">
              <a:solidFill>
                <a:schemeClr val="dk1"/>
              </a:solidFill>
              <a:latin typeface="Century Gothic"/>
              <a:ea typeface="Century Gothic"/>
              <a:cs typeface="Century Gothic"/>
              <a:sym typeface="Century Gothic"/>
            </a:endParaRPr>
          </a:p>
        </p:txBody>
      </p:sp>
      <p:sp>
        <p:nvSpPr>
          <p:cNvPr id="206" name="Google Shape;206;p27"/>
          <p:cNvSpPr txBox="1"/>
          <p:nvPr/>
        </p:nvSpPr>
        <p:spPr>
          <a:xfrm>
            <a:off x="3961341" y="3613537"/>
            <a:ext cx="694267"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r = 0.34</a:t>
            </a:r>
            <a:endParaRPr sz="1000">
              <a:solidFill>
                <a:schemeClr val="dk1"/>
              </a:solidFill>
              <a:latin typeface="Century Gothic"/>
              <a:ea typeface="Century Gothic"/>
              <a:cs typeface="Century Gothic"/>
              <a:sym typeface="Century Gothic"/>
            </a:endParaRPr>
          </a:p>
        </p:txBody>
      </p:sp>
      <p:sp>
        <p:nvSpPr>
          <p:cNvPr id="207" name="Google Shape;207;p27"/>
          <p:cNvSpPr txBox="1"/>
          <p:nvPr/>
        </p:nvSpPr>
        <p:spPr>
          <a:xfrm>
            <a:off x="1141412" y="872067"/>
            <a:ext cx="2438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Century Gothic"/>
                <a:ea typeface="Century Gothic"/>
                <a:cs typeface="Century Gothic"/>
                <a:sym typeface="Century Gothic"/>
              </a:rPr>
              <a:t>Honda dataset</a:t>
            </a:r>
            <a:endParaRPr sz="1800" i="1">
              <a:solidFill>
                <a:schemeClr val="dk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1524</Words>
  <Application>Microsoft Office PowerPoint</Application>
  <PresentationFormat>Widescreen</PresentationFormat>
  <Paragraphs>267</Paragraphs>
  <Slides>26</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Wingdings</vt:lpstr>
      <vt:lpstr>Arial</vt:lpstr>
      <vt:lpstr>georgia</vt:lpstr>
      <vt:lpstr>Courier New</vt:lpstr>
      <vt:lpstr>Century Gothic</vt:lpstr>
      <vt:lpstr>Calibri</vt:lpstr>
      <vt:lpstr>Mesh</vt:lpstr>
      <vt:lpstr>PREDICTING USED VEHICLES’ LISTING PRICE</vt:lpstr>
      <vt:lpstr>Hypothesis  </vt:lpstr>
      <vt:lpstr>The Data</vt:lpstr>
      <vt:lpstr>Features</vt:lpstr>
      <vt:lpstr>PowerPoint Presentation</vt:lpstr>
      <vt:lpstr>DISTRIBUTION </vt:lpstr>
      <vt:lpstr> SKEWNESS, KURTOSIS</vt:lpstr>
      <vt:lpstr>CORRELATION MATRIX</vt:lpstr>
      <vt:lpstr>CORRELATION</vt:lpstr>
      <vt:lpstr>CORRELATION MATRIX</vt:lpstr>
      <vt:lpstr>INITIAL MODEL COMPARISON</vt:lpstr>
      <vt:lpstr>FEATURE SELECTION</vt:lpstr>
      <vt:lpstr>FEATURE SELECTION</vt:lpstr>
      <vt:lpstr>HYPERPARAMETER TUNING</vt:lpstr>
      <vt:lpstr>FINAL MODELS</vt:lpstr>
      <vt:lpstr>MODEL VALIDATION WITH USED CHEVROLETS</vt:lpstr>
      <vt:lpstr>PowerPoint Presentation</vt:lpstr>
      <vt:lpstr>PowerPoint Presentation</vt:lpstr>
      <vt:lpstr>PowerPoint Presentation</vt:lpstr>
      <vt:lpstr>PowerPoint Presentation</vt:lpstr>
      <vt:lpstr>PAIRPLOT</vt:lpstr>
      <vt:lpstr>Car Analyzer Dashboard </vt:lpstr>
      <vt:lpstr>Car Analyzer Dashboard </vt:lpstr>
      <vt:lpstr>Car Analyzer Dashboard </vt:lpstr>
      <vt:lpstr>MSA Comparison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USED CAR SALES</dc:title>
  <cp:lastModifiedBy>Navarrete, Daniel - WHD</cp:lastModifiedBy>
  <cp:revision>7</cp:revision>
  <dcterms:modified xsi:type="dcterms:W3CDTF">2018-12-15T17:34:16Z</dcterms:modified>
</cp:coreProperties>
</file>